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7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4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28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0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349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286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89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136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8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656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67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06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5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7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F400B-7BFE-4A22-9738-B65264C64832}" type="datetimeFigureOut">
              <a:rPr lang="en-GB" smtClean="0"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7AD93-77B8-4893-A058-F655357CF0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2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file:///C:\G&#246;ttingen\W.Link\Daten%20(D)\MODULE\Modul%20PBMGR\Sommer%202018+2019+2020+2021+2022!\2021+2022+2023\GCA%20SCA%20DIALLEL%205-best-lines%202023%20-%20yet%20---%20Syn-2(2)!!.doc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+2023\GCA%20SCA%20DIALLEL%205-best-lines%202023%20-%20yet%20---%20Syn-2(2)!!.doc" TargetMode="Externa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emf"/><Relationship Id="rId5" Type="http://schemas.openxmlformats.org/officeDocument/2006/relationships/oleObject" Target="file:///C:\G&#246;ttingen\W.Link\Daten%20(D)\MODULE\Modul%20PBMGR\Sommer%202018+2019+2020+2021+2022!\2021+2022+2023\GCA%20SCA%20DIALLEL%205-best-lines%202023%20Legende.doc" TargetMode="Externa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\GCA%20SCA%20DIALLEL%20Table%20202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\GCA%20SCA%20DIALLEL%20Table%20202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\GCA%20SCA%20DIALLEL%20Table%20202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3.png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\GCA%20SCA%20DIALLEL%20Table%20202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\GCA%20SCA%20DIALLEL%20Table%202023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+2023\Number%20of%20parents%20of%20hybrid%20synthetic.doc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file:///C:\G&#246;ttingen\W.Link\Daten%20(D)\MODULE\Modul%20PBMGR\Sommer%202018+2019+2020+2021+2022!\2021+2022+2023\GCA%20SCA%20DIALLEL%205-best-lines%202023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file:///C:\G&#246;ttingen\W.Link\Daten%20(D)\pdf-Dateien\F&#252;r%20Lehre\ab%20Februar%202022\die%20Chapter%20Zuchtmethodik\GCA%20SCA%20DIALLEL%205-best-lines%202023.do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G&#246;ttingen\W.Link\Daten%20(D)\MODULE\Modul%20PBMGR\Sommer%202018+2019+2020+2021+2022!\2021+2022+2023\GCA%20SCA%20DIALLEL%205-best-lines%202023%20-%20yet%20---%20Syn-2(2)!!.doc" TargetMode="Externa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1" y="96000"/>
            <a:ext cx="12035972" cy="22055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/>
        </p:nvSpPr>
        <p:spPr>
          <a:xfrm>
            <a:off x="5839967" y="171398"/>
            <a:ext cx="6247213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/>
              <a:t>https://www.uni-goettingen.de/en/48115.html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99" y="2404867"/>
            <a:ext cx="12000000" cy="10440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77302" y="5688134"/>
            <a:ext cx="5852981" cy="107721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UNPLAB-BrMeth_Ch-4[GCAII]</a:t>
            </a:r>
          </a:p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Employ GCA in Synthetics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7002326" y="2301587"/>
            <a:ext cx="5000324" cy="42014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450298"/>
              </p:ext>
            </p:extLst>
          </p:nvPr>
        </p:nvGraphicFramePr>
        <p:xfrm>
          <a:off x="7002326" y="2370076"/>
          <a:ext cx="6390099" cy="43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Document" r:id="rId5" imgW="8576137" imgH="5797926" progId="Word.Document.8">
                  <p:link updateAutomatic="1"/>
                </p:oleObj>
              </mc:Choice>
              <mc:Fallback>
                <p:oleObj name="Document" r:id="rId5" imgW="8576137" imgH="5797926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02326" y="2370076"/>
                        <a:ext cx="6390099" cy="43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feld 5"/>
          <p:cNvSpPr txBox="1"/>
          <p:nvPr/>
        </p:nvSpPr>
        <p:spPr>
          <a:xfrm>
            <a:off x="11346038" y="6344294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058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640" y="568008"/>
          <a:ext cx="6390099" cy="43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0" name="Document" r:id="rId3" imgW="8576137" imgH="5797926" progId="Word.Document.8">
                  <p:link updateAutomatic="1"/>
                </p:oleObj>
              </mc:Choice>
              <mc:Fallback>
                <p:oleObj name="Document" r:id="rId3" imgW="8576137" imgH="5797926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640" y="568008"/>
                        <a:ext cx="6390099" cy="43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“HWE is reached in one generation of random mating”. Nevertheless …  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955180"/>
              </p:ext>
            </p:extLst>
          </p:nvPr>
        </p:nvGraphicFramePr>
        <p:xfrm>
          <a:off x="5106712" y="597733"/>
          <a:ext cx="8569325" cy="129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91" name="Document" r:id="rId5" imgW="8569665" imgH="1291582" progId="Word.Document.8">
                  <p:link updateAutomatic="1"/>
                </p:oleObj>
              </mc:Choice>
              <mc:Fallback>
                <p:oleObj name="Document" r:id="rId5" imgW="8569665" imgH="1291582" progId="Word.Document.8">
                  <p:link updateAutomatic="1"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06712" y="597733"/>
                        <a:ext cx="8569325" cy="1292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5641" y="4868688"/>
            <a:ext cx="11956376" cy="195367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96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After further generations of random mating, a multi-loci HWE is reached (stepwise;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UNPLAB-PopGen_Ch-10[LD II; page ~4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]). In genetic terms: Gamete Phase Disequilibria is decaying. If we have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Epistasis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then further Random Mating may change trait expression (polygenic traits). Moreover, with multi-loci HWE, heterotic differences between genotypes are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 The ‘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’ initial (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homozygous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types do barely or not exist any more; all plants are inbred more or less to a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extent. Their </a:t>
            </a:r>
            <a:r>
              <a:rPr lang="en-GB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cooperation-competition-complementation-compensation-facilitation ... https://s.gwdg.de/VoATRn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 in the crop stand (canopy) may well be different from the first-offspring generation. So: Further (Random Mating) multiplications may for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 reasons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modify the crop-stand and its yield performance!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34103" y="4422115"/>
            <a:ext cx="1185333" cy="4001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µ=50.36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6712" y="1695256"/>
            <a:ext cx="6935304" cy="313932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Limitations, Constraints.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consideration is valid as long as the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single-locus perspective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good-enough. Mind: After one generation of Random Mating, the population is in HWE for each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locus. Means: This is without looking on joint-occurrences of loci and genotypes. Here, after the first generation of Random Mating, in 1/5 of the offspring we do have  still the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homozygous lines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they are not only homozygous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but at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loci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simultaneously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not convincingly ‚random‘  ;-)   This may have impacts. </a:t>
            </a:r>
          </a:p>
          <a:p>
            <a:pPr marL="342900" indent="-342900">
              <a:buAutoNum type="arabi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Epistasis (Genetic)</a:t>
            </a:r>
          </a:p>
          <a:p>
            <a:pPr marL="342900" indent="-342900">
              <a:buAutoNum type="arabicParenBoth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Competition (crop stand and canopy features)</a:t>
            </a:r>
          </a:p>
        </p:txBody>
      </p:sp>
      <p:pic>
        <p:nvPicPr>
          <p:cNvPr id="12" name="Picture 3" descr="Z:\Promotion\Fotos\Polycross 2014 RH\IMG_8336_cropped_smal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759" y="576909"/>
            <a:ext cx="2470180" cy="14339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5">
            <a:extLst>
              <a:ext uri="{FF2B5EF4-FFF2-40B4-BE49-F238E27FC236}">
                <a16:creationId xmlns:a16="http://schemas.microsoft.com/office/drawing/2014/main" id="{C84FC735-B67D-4DA0-8C12-1A812BC07241}"/>
              </a:ext>
            </a:extLst>
          </p:cNvPr>
          <p:cNvSpPr txBox="1"/>
          <p:nvPr/>
        </p:nvSpPr>
        <p:spPr>
          <a:xfrm>
            <a:off x="11233407" y="25011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040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7" name="Textfeld 5"/>
          <p:cNvSpPr txBox="1"/>
          <p:nvPr/>
        </p:nvSpPr>
        <p:spPr>
          <a:xfrm>
            <a:off x="502779" y="292555"/>
            <a:ext cx="111264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this detailed insight, we go now back to the GCA and SCA-based composition of Hybrids and of Synthetic populations.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know that: 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Seed for a Mendelian hybrid as cultivar has to be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-produced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the controlled cross mother x father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‚time‘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whereas: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Seed for a synthetic population cultivars can, essentially, be produced by ‚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 harvesting seed for a further generation from and for the (randomly mating) cultivar.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‚</a:t>
            </a:r>
            <a:r>
              <a:rPr lang="en-GB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advantage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‘ is paid by a ‚disadvantage‘: The plants of such synthetic cultivars are, even in case of perfect Random Mating, to some extent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inbred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N inbred lines as components, the average inbreeding coefficient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1/N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N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-inbred genotypes as c., the average inbreeding coefficient µ</a:t>
            </a:r>
            <a:r>
              <a:rPr lang="en-GB" sz="2400" b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1/</a:t>
            </a:r>
            <a:r>
              <a:rPr lang="en-GB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4D6586BA-D372-4B21-90A5-BDE6B0F822FF}"/>
              </a:ext>
            </a:extLst>
          </p:cNvPr>
          <p:cNvSpPr txBox="1"/>
          <p:nvPr/>
        </p:nvSpPr>
        <p:spPr>
          <a:xfrm>
            <a:off x="11255602" y="633025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76F4FE-F4F0-45C5-8722-C7111838F369}"/>
              </a:ext>
            </a:extLst>
          </p:cNvPr>
          <p:cNvSpPr txBox="1"/>
          <p:nvPr/>
        </p:nvSpPr>
        <p:spPr>
          <a:xfrm>
            <a:off x="11339871" y="5040108"/>
            <a:ext cx="328474" cy="4616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501358-4C46-4CBA-BC51-520A1CD532B1}"/>
              </a:ext>
            </a:extLst>
          </p:cNvPr>
          <p:cNvSpPr txBox="1"/>
          <p:nvPr/>
        </p:nvSpPr>
        <p:spPr>
          <a:xfrm>
            <a:off x="4811697" y="6463906"/>
            <a:ext cx="6417272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true for </a:t>
            </a:r>
            <a:r>
              <a:rPr lang="en-GB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ploids, not for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autopolyploids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as you know! </a:t>
            </a:r>
          </a:p>
        </p:txBody>
      </p:sp>
    </p:spTree>
    <p:extLst>
      <p:ext uri="{BB962C8B-B14F-4D97-AF65-F5344CB8AC3E}">
        <p14:creationId xmlns:p14="http://schemas.microsoft.com/office/powerpoint/2010/main" val="97225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one best bi-parental ‘single-cross’ hybrid but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N=5 components-based population.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chose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those five lines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that showed the largest,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GCA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effects.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700945"/>
              </p:ext>
            </p:extLst>
          </p:nvPr>
        </p:nvGraphicFramePr>
        <p:xfrm>
          <a:off x="77788" y="1552575"/>
          <a:ext cx="12006262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Document" r:id="rId3" imgW="8534074" imgH="3639781" progId="Word.Document.8">
                  <p:link updateAutomatic="1"/>
                </p:oleObj>
              </mc:Choice>
              <mc:Fallback>
                <p:oleObj name="Document" r:id="rId3" imgW="8534074" imgH="3639781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88" y="1552575"/>
                        <a:ext cx="12006262" cy="512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90222" y="2178756"/>
            <a:ext cx="11232445" cy="724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90222" y="4630152"/>
            <a:ext cx="11232445" cy="10204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0222" y="2178755"/>
            <a:ext cx="1879599" cy="413737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199" y="2178756"/>
            <a:ext cx="2664179" cy="41373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3600" y="2381956"/>
            <a:ext cx="1806222" cy="2585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N=5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inbred lines is: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(L)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21.8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their 2 x 10 F1-hybrids is: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(F1)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57.5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22623" y="4651027"/>
            <a:ext cx="1185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</a:t>
            </a:r>
            <a:r>
              <a:rPr lang="en-GB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</a:p>
        </p:txBody>
      </p:sp>
      <p:sp>
        <p:nvSpPr>
          <p:cNvPr id="7" name="Rectangle 6"/>
          <p:cNvSpPr/>
          <p:nvPr/>
        </p:nvSpPr>
        <p:spPr>
          <a:xfrm>
            <a:off x="9979379" y="1873956"/>
            <a:ext cx="2043288" cy="275619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959600" y="1591733"/>
            <a:ext cx="65616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58938" y="2141004"/>
            <a:ext cx="4233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28582" y="4995113"/>
            <a:ext cx="2274010" cy="64633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mean of the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10 x10 Diallel ...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785354" y="4967279"/>
            <a:ext cx="2344555" cy="1437754"/>
          </a:xfrm>
          <a:prstGeom prst="round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feld 5">
            <a:extLst>
              <a:ext uri="{FF2B5EF4-FFF2-40B4-BE49-F238E27FC236}">
                <a16:creationId xmlns:a16="http://schemas.microsoft.com/office/drawing/2014/main" id="{7CFFC2DC-F61F-4728-95A3-39A302A27329}"/>
              </a:ext>
            </a:extLst>
          </p:cNvPr>
          <p:cNvSpPr txBox="1"/>
          <p:nvPr/>
        </p:nvSpPr>
        <p:spPr>
          <a:xfrm>
            <a:off x="11180194" y="6340823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D6EAA3-02A9-4564-91EA-C91623A2E92F}"/>
              </a:ext>
            </a:extLst>
          </p:cNvPr>
          <p:cNvGrpSpPr/>
          <p:nvPr/>
        </p:nvGrpSpPr>
        <p:grpSpPr>
          <a:xfrm>
            <a:off x="7072313" y="4843464"/>
            <a:ext cx="2952750" cy="1352549"/>
            <a:chOff x="7072313" y="4843464"/>
            <a:chExt cx="2952750" cy="1352549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D3D02EB-D433-4D15-828B-0845F95C179D}"/>
                </a:ext>
              </a:extLst>
            </p:cNvPr>
            <p:cNvCxnSpPr>
              <a:cxnSpLocks/>
            </p:cNvCxnSpPr>
            <p:nvPr/>
          </p:nvCxnSpPr>
          <p:spPr>
            <a:xfrm>
              <a:off x="7072313" y="4843464"/>
              <a:ext cx="2952750" cy="1352549"/>
            </a:xfrm>
            <a:prstGeom prst="straightConnector1">
              <a:avLst/>
            </a:prstGeom>
            <a:ln w="28575">
              <a:solidFill>
                <a:srgbClr val="0000FF"/>
              </a:solidFill>
              <a:headEnd type="arrow" w="lg" len="lg"/>
              <a:tailEnd type="arrow" w="lg" len="lg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D590519-3A06-48D4-A7B8-5F8EF87348C9}"/>
                </a:ext>
              </a:extLst>
            </p:cNvPr>
            <p:cNvCxnSpPr>
              <a:cxnSpLocks/>
            </p:cNvCxnSpPr>
            <p:nvPr/>
          </p:nvCxnSpPr>
          <p:spPr>
            <a:xfrm>
              <a:off x="8220075" y="5376863"/>
              <a:ext cx="1790700" cy="809625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lg" len="lg"/>
              <a:tailEnd type="arrow" w="lg" len="lg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237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-0.31393 -0.1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 one best bi-parental ‘single-cross’ hybrid but a N=5 components-based population.</a:t>
            </a:r>
          </a:p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five lines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with the largest,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 GCA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effects - and their 2 x 10 F1-hybrids.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7788" y="1552575"/>
          <a:ext cx="12006262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4" name="Document" r:id="rId3" imgW="8534074" imgH="3639781" progId="Word.Document.8">
                  <p:link updateAutomatic="1"/>
                </p:oleObj>
              </mc:Choice>
              <mc:Fallback>
                <p:oleObj name="Document" r:id="rId3" imgW="8534074" imgH="3639781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88" y="1552575"/>
                        <a:ext cx="12006262" cy="512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7302" y="2178756"/>
            <a:ext cx="11945365" cy="724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302" y="4630152"/>
            <a:ext cx="11945365" cy="10204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0222" y="1873957"/>
            <a:ext cx="187959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199" y="1873956"/>
            <a:ext cx="266417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3600" y="2381956"/>
            <a:ext cx="1806222" cy="2585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N=5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inbred lines is: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(L)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21.8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 2 x 10 F1-hybrids is: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(F1)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53817" y="1885148"/>
            <a:ext cx="2720510" cy="443608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(0.2∙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21.8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+ 0.8∙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57.5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Wee see how this result can  be decomposed.</a:t>
            </a:r>
          </a:p>
          <a:p>
            <a:pPr>
              <a:lnSpc>
                <a:spcPct val="98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population‘s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perfor-mance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mainly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resul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-ting from its hybrid com-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ponents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‘ yield, their share is (N-1)/N; and to a lesser extent by the in-bred lines‘ yield, their share is 1/N. </a:t>
            </a:r>
          </a:p>
          <a:p>
            <a:pPr>
              <a:lnSpc>
                <a:spcPct val="98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Mind: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These are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selected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lines and their F1-hybrids.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22623" y="4651027"/>
            <a:ext cx="1185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</a:t>
            </a:r>
            <a:r>
              <a:rPr lang="en-GB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59600" y="1591733"/>
            <a:ext cx="65616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9928582" y="5067078"/>
            <a:ext cx="1505651" cy="646331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 of 10x10 Diallel</a:t>
            </a:r>
          </a:p>
        </p:txBody>
      </p:sp>
      <p:sp>
        <p:nvSpPr>
          <p:cNvPr id="16" name="Textfeld 5">
            <a:extLst>
              <a:ext uri="{FF2B5EF4-FFF2-40B4-BE49-F238E27FC236}">
                <a16:creationId xmlns:a16="http://schemas.microsoft.com/office/drawing/2014/main" id="{F4E7D20F-83B8-4E7B-8AAF-E425A7C6CD5F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13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96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7" name="Textfeld 5"/>
          <p:cNvSpPr txBox="1"/>
          <p:nvPr/>
        </p:nvSpPr>
        <p:spPr>
          <a:xfrm>
            <a:off x="502779" y="339125"/>
            <a:ext cx="111264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next pages introduces and explains the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Sewall-Wright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equation.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So, although often stated differently, </a:t>
            </a:r>
            <a:b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is not just one „the“ Breeder’s Equation.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Sewall-Wright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equation is important for Breeding, especially for 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eterosis-</a:t>
            </a:r>
            <a:r>
              <a:rPr lang="en-GB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nbreeding-related development of cultivars.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C2B93F80-20E0-4989-B769-AF39EF52DC66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FC4D8E-8AE5-4B12-BEE7-B8FA115026DE}"/>
              </a:ext>
            </a:extLst>
          </p:cNvPr>
          <p:cNvSpPr txBox="1"/>
          <p:nvPr/>
        </p:nvSpPr>
        <p:spPr>
          <a:xfrm>
            <a:off x="5887585" y="4652962"/>
            <a:ext cx="6148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am often writing important terms such as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andom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ating ... with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apital – that's just my quirk, it has nothing to do with official spelling rules. 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way, I try to write British English. </a:t>
            </a:r>
          </a:p>
        </p:txBody>
      </p:sp>
    </p:spTree>
    <p:extLst>
      <p:ext uri="{BB962C8B-B14F-4D97-AF65-F5344CB8AC3E}">
        <p14:creationId xmlns:p14="http://schemas.microsoft.com/office/powerpoint/2010/main" val="463194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 one bi-parental ‘single-cross’ hybrid but a N=5 components-based population.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7788" y="1552575"/>
          <a:ext cx="12006262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8" name="Document" r:id="rId3" imgW="8534074" imgH="3639781" progId="Word.Document.8">
                  <p:link updateAutomatic="1"/>
                </p:oleObj>
              </mc:Choice>
              <mc:Fallback>
                <p:oleObj name="Document" r:id="rId3" imgW="8534074" imgH="3639781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88" y="1552575"/>
                        <a:ext cx="12006262" cy="512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7302" y="2178756"/>
            <a:ext cx="11945365" cy="724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302" y="4630152"/>
            <a:ext cx="11945365" cy="10204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0222" y="1873957"/>
            <a:ext cx="187959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199" y="1873956"/>
            <a:ext cx="266417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3600" y="2381956"/>
            <a:ext cx="1806222" cy="258532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these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N=5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inbred lines is: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(L)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21.8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of the 2 x 10 F1-hybrids is: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(F1)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53817" y="1885148"/>
                <a:ext cx="2720510" cy="37540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0.2∙</a:t>
                </a:r>
                <a:r>
                  <a:rPr lang="en-GB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21.8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+0.8∙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57.5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GB" u="sng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50.36</a:t>
                </a:r>
                <a:b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∙ </a:t>
                </a:r>
                <a:r>
                  <a:rPr lang="en-GB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21.8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GB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GB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GB">
                        <a:solidFill>
                          <a:srgbClr val="0000FF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57.5</m:t>
                    </m:r>
                    <m:r>
                      <m:rPr>
                        <m:nor/>
                      </m:rPr>
                      <a:rPr lang="en-GB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GB" u="sng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50.36</a:t>
                </a:r>
              </a:p>
              <a:p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(N-1)/N=0.8; 1/N=0.2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In a different shape, we may write 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50.36=57.5-(57.5-21.8)/5</a:t>
                </a:r>
                <a:b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This is then the famous </a:t>
                </a:r>
                <a:b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GB" b="1" u="sng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S.Wright</a:t>
                </a:r>
                <a:r>
                  <a:rPr lang="en-GB" b="1" u="sng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-Equation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 = C – (C-S)/N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µ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(F1)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57.5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98000"/>
                  </a:lnSpc>
                </a:pPr>
                <a:r>
                  <a:rPr lang="en-GB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= µ</a:t>
                </a:r>
                <a:r>
                  <a:rPr lang="en-GB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(L)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  = </a:t>
                </a:r>
                <a:r>
                  <a:rPr lang="en-GB" b="1" dirty="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21.8</a:t>
                </a:r>
                <a:r>
                  <a:rPr lang="en-GB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3817" y="1885148"/>
                <a:ext cx="2720510" cy="37540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022623" y="4651027"/>
            <a:ext cx="1185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</a:t>
            </a:r>
            <a:r>
              <a:rPr lang="en-GB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302" y="5655128"/>
            <a:ext cx="12006748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Sewall Wright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says: This N-component-derived synthetic population is expected to yield according to the mean of its non-inbred F1-components (µ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(F1)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he writes „C“). Yet, since the inbred lines are contributing as well, their inferiority „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“ has accordingly to be acknowledged. The expected yield </a:t>
            </a: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then:  </a:t>
            </a: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minus  1/N ∙ (C-S)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ISBN-10:‎ 0265895146.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59600" y="1591733"/>
            <a:ext cx="65616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feld 5">
            <a:extLst>
              <a:ext uri="{FF2B5EF4-FFF2-40B4-BE49-F238E27FC236}">
                <a16:creationId xmlns:a16="http://schemas.microsoft.com/office/drawing/2014/main" id="{6B97924D-A0EB-4175-99C4-B6FE801FD86A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15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000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 one bi-parental ‘single-cross’ hybrid but a N=5 components-based population.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7788" y="1552575"/>
          <a:ext cx="12006262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2" name="Document" r:id="rId3" imgW="8534074" imgH="3639781" progId="Word.Document.8">
                  <p:link updateAutomatic="1"/>
                </p:oleObj>
              </mc:Choice>
              <mc:Fallback>
                <p:oleObj name="Document" r:id="rId3" imgW="8534074" imgH="3639781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88" y="1552575"/>
                        <a:ext cx="12006262" cy="512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7302" y="2178756"/>
            <a:ext cx="11945365" cy="724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302" y="4630152"/>
            <a:ext cx="11945365" cy="10204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0222" y="1873957"/>
            <a:ext cx="187959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7554" y="1851817"/>
            <a:ext cx="266417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839" y="2597539"/>
            <a:ext cx="1921933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Let us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just for fun,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predict this synthetic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popu-lation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based on GCA and the </a:t>
            </a:r>
            <a:r>
              <a:rPr lang="en-GB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lines‘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performance.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07956" y="2332266"/>
            <a:ext cx="272051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50.089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 of these five GCA-effect is 3.725;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 of the 5 inbred lines 21.8;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Prediction is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0.8 ∙ (50.089 + 2∙3.725) +0.2 ∙ (21.8) = 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50.3912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22623" y="4651027"/>
            <a:ext cx="1185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</a:t>
            </a:r>
            <a:r>
              <a:rPr lang="en-GB" sz="20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302" y="5655128"/>
            <a:ext cx="12006748" cy="92333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small difference between this prediction Y=</a:t>
            </a:r>
            <a:r>
              <a:rPr lang="en-GB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50.3912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and the former prediction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Y= </a:t>
            </a:r>
            <a:r>
              <a:rPr lang="en-GB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caused by what?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It is caused by the fact that just now, we only included GCA, whereas before, we included all ten F1s‘results. Thus, implicitly, we included both: GCA and SCA effects. The mean of the ten SCA-effects is, as expected, small.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59600" y="1591733"/>
            <a:ext cx="65616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feld 5">
            <a:extLst>
              <a:ext uri="{FF2B5EF4-FFF2-40B4-BE49-F238E27FC236}">
                <a16:creationId xmlns:a16="http://schemas.microsoft.com/office/drawing/2014/main" id="{21C2033B-E6F6-485A-B4A0-C361EBABC3FC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Not one bi-parental ‘single-cross’ hybrid but a N=5 components-based population.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77788" y="1552575"/>
          <a:ext cx="12006262" cy="512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6" name="Document" r:id="rId3" imgW="8534074" imgH="3639781" progId="Word.Document.8">
                  <p:link updateAutomatic="1"/>
                </p:oleObj>
              </mc:Choice>
              <mc:Fallback>
                <p:oleObj name="Document" r:id="rId3" imgW="8534074" imgH="3639781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88" y="1552575"/>
                        <a:ext cx="12006262" cy="512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77302" y="2178756"/>
            <a:ext cx="11945365" cy="724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302" y="4630152"/>
            <a:ext cx="11945365" cy="10204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0222" y="1873957"/>
            <a:ext cx="187959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7554" y="1851817"/>
            <a:ext cx="2664179" cy="44421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8839" y="2597539"/>
            <a:ext cx="1921933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us, just for fun,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predict this synthetic popu-lation based on GCA and the </a:t>
            </a:r>
            <a:r>
              <a:rPr lang="en-GB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lines‘ </a:t>
            </a:r>
            <a:r>
              <a:rPr lang="en-GB" i="1"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performance.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07956" y="2332266"/>
            <a:ext cx="2720510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="1" baseline="-25000">
                <a:latin typeface="Arial" panose="020B0604020202020204" pitchFamily="34" charset="0"/>
                <a:cs typeface="Arial" panose="020B0604020202020204" pitchFamily="34" charset="0"/>
              </a:rPr>
              <a:t>F1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= 50.089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Mean of these five GCA-effect is 3.725.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Mean of the 5 inbred lines 21.8.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Prediction is 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 0.8 ∙ (50.089 + 2∙3.725) +0.2 ∙ (21.8) = </a:t>
            </a:r>
            <a:r>
              <a: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50.3912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22623" y="4651027"/>
            <a:ext cx="1185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</a:t>
            </a:r>
            <a:r>
              <a:rPr lang="en-GB" sz="2000" u="sng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50.36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302" y="5587400"/>
            <a:ext cx="12006748" cy="120032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i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 considera</a:t>
            </a:r>
            <a:r>
              <a:rPr lang="en-GB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This thus-predicted yield of this N=5 component synthetic population will be a prediction for the generation Syn-1 - and for later generations, provided (from Syn 0 onwards) truly Random Mating* / no Selection / no Mutation / no Migration / no Drift, no Epistasis, no marked effects of (different) competition behaviour of genotypes across these generations.  *e.g.: No self-incompatibility. This are really many assumptions.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59600" y="1591733"/>
            <a:ext cx="656167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feld 5">
            <a:extLst>
              <a:ext uri="{FF2B5EF4-FFF2-40B4-BE49-F238E27FC236}">
                <a16:creationId xmlns:a16="http://schemas.microsoft.com/office/drawing/2014/main" id="{1A29BB90-D9E3-4B94-81CC-BF971A888DC8}"/>
              </a:ext>
            </a:extLst>
          </p:cNvPr>
          <p:cNvSpPr txBox="1"/>
          <p:nvPr/>
        </p:nvSpPr>
        <p:spPr>
          <a:xfrm>
            <a:off x="11147652" y="577311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17</a:t>
            </a:fld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861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040" y="3861065"/>
            <a:ext cx="2937933" cy="2937933"/>
          </a:xfrm>
          <a:prstGeom prst="rect">
            <a:avLst/>
          </a:prstGeom>
        </p:spPr>
      </p:pic>
      <p:sp>
        <p:nvSpPr>
          <p:cNvPr id="7" name="Textfeld 5"/>
          <p:cNvSpPr txBox="1"/>
          <p:nvPr/>
        </p:nvSpPr>
        <p:spPr>
          <a:xfrm>
            <a:off x="502779" y="546554"/>
            <a:ext cx="111264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Now we – again  – consider the prediction aspect of Plant Breeding.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Specifically the prediction of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performance of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hybrid and synthetic cultivars.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Prediction of their yield, based on features of their parents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aka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components.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 to say to select between conceptualized hybrids and synthetics without really producing seed-of-them and field-testing them. 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is to some extent like ‚flying by blind‘ instead of ‚flying on sight‘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ABF594F3-67CB-4B8D-9F41-CA457D4B788D}"/>
              </a:ext>
            </a:extLst>
          </p:cNvPr>
          <p:cNvSpPr txBox="1"/>
          <p:nvPr/>
        </p:nvSpPr>
        <p:spPr>
          <a:xfrm>
            <a:off x="11221022" y="53816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415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3" name="Rectangle 2"/>
          <p:cNvSpPr/>
          <p:nvPr/>
        </p:nvSpPr>
        <p:spPr>
          <a:xfrm>
            <a:off x="7583055" y="3760739"/>
            <a:ext cx="3292763" cy="303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feld 5"/>
          <p:cNvSpPr txBox="1"/>
          <p:nvPr/>
        </p:nvSpPr>
        <p:spPr>
          <a:xfrm>
            <a:off x="460446" y="145983"/>
            <a:ext cx="111264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is to some extent like ‚flying by blind‘ instead of ‚flying on sight‘.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reeding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Hybrid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cultivars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assess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performance and predict GCA based on correlation;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asses GCA and predict F1-hybrid performance based on correlation …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and produce seed, field-test and </a:t>
            </a:r>
            <a:r>
              <a:rPr lang="en-GB" sz="240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the very-best predicted F1 candidates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Breeding </a:t>
            </a:r>
            <a:r>
              <a:rPr lang="de-DE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synthetic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cultivars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assess GCA and predict all possible synthetic cultivars that can be made from the tested components …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and produce seed, field-test and </a:t>
            </a:r>
            <a:r>
              <a:rPr lang="en-GB" sz="240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see</a:t>
            </a:r>
            <a:r>
              <a:rPr lang="en-GB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the very-best predicted synthetic candidates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we need the </a:t>
            </a:r>
            <a:r>
              <a:rPr lang="en-GB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performances of the components for prediction of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synthetics?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Mind, synthetics are to some extent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inbred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their performance is not displayed on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-inbred niveau.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8DE12AF4-2F9D-4940-926B-F490196968A8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19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96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5"/>
          <p:cNvSpPr txBox="1"/>
          <p:nvPr/>
        </p:nvSpPr>
        <p:spPr>
          <a:xfrm>
            <a:off x="11630100" y="6346567"/>
            <a:ext cx="512235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72000" y="36000"/>
            <a:ext cx="12026833" cy="10772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Sequential Number: #22 </a:t>
            </a:r>
            <a:br>
              <a:rPr lang="en-GB" altLang="de-DE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de-DE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UNPLAB-BrMeth_Ch-4[GCA II]</a:t>
            </a:r>
            <a:endParaRPr lang="en-GB" altLang="de-DE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CF3EFCA7-0CE1-4E30-82F3-38D3FE6577D3}"/>
              </a:ext>
            </a:extLst>
          </p:cNvPr>
          <p:cNvSpPr txBox="1"/>
          <p:nvPr/>
        </p:nvSpPr>
        <p:spPr>
          <a:xfrm>
            <a:off x="86149" y="2521059"/>
            <a:ext cx="12019702" cy="181588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Unless I explicitly state otherwise, images and cartoons are created using </a:t>
            </a:r>
            <a:r>
              <a:rPr lang="en-GB" sz="1600" dirty="0" err="1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ChatGPT</a:t>
            </a:r>
            <a:r>
              <a:rPr lang="en-GB" sz="1600" dirty="0">
                <a:solidFill>
                  <a:srgbClr val="33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You may use this material free of charge under the terms of the CC BY license. This requires that you provide appropriate attribution to the author: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W. Link, University of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Goettingen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, Germany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In a few cases, individual images, photographs, or similar material may be subject to a more restrictive Creative Commons license. Where this applies, it is explicitly indicated, and you must comply with the stated license terms for those items.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Please check the license information carefully before reuse. Responsibility for complying with the applicable license terms rests entirely with you.</a:t>
            </a:r>
            <a:endParaRPr lang="en-GB" dirty="0">
              <a:solidFill>
                <a:srgbClr val="33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74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is impossible to field-test </a:t>
            </a:r>
            <a:r>
              <a:rPr lang="en-GB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combinations.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E.g.: How many N=8-components synthetics could one make from </a:t>
            </a:r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K=10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components?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71" y="991612"/>
            <a:ext cx="12006967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components available, N components used per population. Number of possible different combinations is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!) / [(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-N)!)∙N!].  With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K=1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0 and N=8, we have 45 possible combinations.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number of ‘N=2’-based synthetics if we have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K=10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– by the way – again 45; you see the point ;-)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07437" y="2099733"/>
            <a:ext cx="745067" cy="3674469"/>
            <a:chOff x="207437" y="2099733"/>
            <a:chExt cx="745067" cy="3674469"/>
          </a:xfrm>
        </p:grpSpPr>
        <p:sp>
          <p:nvSpPr>
            <p:cNvPr id="9" name="Rectangle 8"/>
            <p:cNvSpPr/>
            <p:nvPr/>
          </p:nvSpPr>
          <p:spPr>
            <a:xfrm>
              <a:off x="224367" y="20997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4367" y="24807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24367" y="28490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24367" y="32173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24367" y="35856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24367" y="39539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24367" y="43222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24367" y="46905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24367" y="50588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24367" y="5427133"/>
              <a:ext cx="355600" cy="330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7437" y="2103966"/>
              <a:ext cx="745067" cy="36702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</a:p>
            <a:p>
              <a:pPr>
                <a:spcAft>
                  <a:spcPts val="700"/>
                </a:spcAft>
              </a:pPr>
              <a:r>
                <a:rPr lang="en-GB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736599" y="21039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736599" y="24849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/>
          <p:cNvSpPr/>
          <p:nvPr/>
        </p:nvSpPr>
        <p:spPr>
          <a:xfrm>
            <a:off x="736599" y="28532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736599" y="32215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736599" y="35898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>
            <a:off x="736599" y="39581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736599" y="43264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ectangle 28"/>
          <p:cNvSpPr/>
          <p:nvPr/>
        </p:nvSpPr>
        <p:spPr>
          <a:xfrm>
            <a:off x="736599" y="46947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736599" y="50630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/>
          <p:cNvSpPr/>
          <p:nvPr/>
        </p:nvSpPr>
        <p:spPr>
          <a:xfrm>
            <a:off x="736599" y="54313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207437" y="5939367"/>
            <a:ext cx="11876832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1;2  1;3   1;4   1;5  1;6    1;7  1;8    1;9   1;10  2;3   2;4  2;5   2;6   2;7   2;8   2;9   2;10 3;4   3;5    3;6   3;7  3;8  3;9   3;10        …  9;10 </a:t>
            </a:r>
          </a:p>
          <a:p>
            <a:r>
              <a:rPr lang="en-GB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         1    2       3      4     5       6     7       8      9      10     11  12    13    14     15   16     17    18    19    20     21   22   23    24          …   45  </a:t>
            </a:r>
            <a:endParaRPr lang="en-GB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34537" y="21039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/>
          <p:cNvSpPr/>
          <p:nvPr/>
        </p:nvSpPr>
        <p:spPr>
          <a:xfrm>
            <a:off x="1134537" y="24849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ectangle 37"/>
          <p:cNvSpPr/>
          <p:nvPr/>
        </p:nvSpPr>
        <p:spPr>
          <a:xfrm>
            <a:off x="1134537" y="28532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Rectangle 38"/>
          <p:cNvSpPr/>
          <p:nvPr/>
        </p:nvSpPr>
        <p:spPr>
          <a:xfrm>
            <a:off x="1134537" y="32215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Rectangle 39"/>
          <p:cNvSpPr/>
          <p:nvPr/>
        </p:nvSpPr>
        <p:spPr>
          <a:xfrm>
            <a:off x="1134537" y="35898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/>
          <p:cNvSpPr/>
          <p:nvPr/>
        </p:nvSpPr>
        <p:spPr>
          <a:xfrm>
            <a:off x="1134537" y="39581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ectangle 41"/>
          <p:cNvSpPr/>
          <p:nvPr/>
        </p:nvSpPr>
        <p:spPr>
          <a:xfrm>
            <a:off x="1134537" y="43264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ectangle 42"/>
          <p:cNvSpPr/>
          <p:nvPr/>
        </p:nvSpPr>
        <p:spPr>
          <a:xfrm>
            <a:off x="1134537" y="46947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4" name="Rectangle 43"/>
          <p:cNvSpPr/>
          <p:nvPr/>
        </p:nvSpPr>
        <p:spPr>
          <a:xfrm>
            <a:off x="1134537" y="50630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Rectangle 44"/>
          <p:cNvSpPr/>
          <p:nvPr/>
        </p:nvSpPr>
        <p:spPr>
          <a:xfrm>
            <a:off x="1134537" y="54313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/>
          <p:cNvSpPr/>
          <p:nvPr/>
        </p:nvSpPr>
        <p:spPr>
          <a:xfrm>
            <a:off x="1557861" y="20997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ectangle 47"/>
          <p:cNvSpPr/>
          <p:nvPr/>
        </p:nvSpPr>
        <p:spPr>
          <a:xfrm>
            <a:off x="1557861" y="24807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Rectangle 48"/>
          <p:cNvSpPr/>
          <p:nvPr/>
        </p:nvSpPr>
        <p:spPr>
          <a:xfrm>
            <a:off x="1557861" y="28490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0" name="Rectangle 49"/>
          <p:cNvSpPr/>
          <p:nvPr/>
        </p:nvSpPr>
        <p:spPr>
          <a:xfrm>
            <a:off x="1557861" y="32173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Rectangle 50"/>
          <p:cNvSpPr/>
          <p:nvPr/>
        </p:nvSpPr>
        <p:spPr>
          <a:xfrm>
            <a:off x="1557861" y="35856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Rectangle 51"/>
          <p:cNvSpPr/>
          <p:nvPr/>
        </p:nvSpPr>
        <p:spPr>
          <a:xfrm>
            <a:off x="1557861" y="39539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Rectangle 52"/>
          <p:cNvSpPr/>
          <p:nvPr/>
        </p:nvSpPr>
        <p:spPr>
          <a:xfrm>
            <a:off x="1557861" y="43222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 53"/>
          <p:cNvSpPr/>
          <p:nvPr/>
        </p:nvSpPr>
        <p:spPr>
          <a:xfrm>
            <a:off x="1557861" y="46905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Rectangle 54"/>
          <p:cNvSpPr/>
          <p:nvPr/>
        </p:nvSpPr>
        <p:spPr>
          <a:xfrm>
            <a:off x="1557861" y="50588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Rectangle 55"/>
          <p:cNvSpPr/>
          <p:nvPr/>
        </p:nvSpPr>
        <p:spPr>
          <a:xfrm>
            <a:off x="1557861" y="54271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1981185" y="21102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1981185" y="24912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0" name="Rectangle 59"/>
          <p:cNvSpPr/>
          <p:nvPr/>
        </p:nvSpPr>
        <p:spPr>
          <a:xfrm>
            <a:off x="1981185" y="2859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" name="Rectangle 60"/>
          <p:cNvSpPr/>
          <p:nvPr/>
        </p:nvSpPr>
        <p:spPr>
          <a:xfrm>
            <a:off x="1981185" y="3227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1981185" y="35961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1981185" y="3964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Rectangle 63"/>
          <p:cNvSpPr/>
          <p:nvPr/>
        </p:nvSpPr>
        <p:spPr>
          <a:xfrm>
            <a:off x="1981185" y="4332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Rectangle 64"/>
          <p:cNvSpPr/>
          <p:nvPr/>
        </p:nvSpPr>
        <p:spPr>
          <a:xfrm>
            <a:off x="1981185" y="4701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6" name="Rectangle 65"/>
          <p:cNvSpPr/>
          <p:nvPr/>
        </p:nvSpPr>
        <p:spPr>
          <a:xfrm>
            <a:off x="1981185" y="5069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7" name="Rectangle 66"/>
          <p:cNvSpPr/>
          <p:nvPr/>
        </p:nvSpPr>
        <p:spPr>
          <a:xfrm>
            <a:off x="1981185" y="5437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" name="Rectangle 68"/>
          <p:cNvSpPr/>
          <p:nvPr/>
        </p:nvSpPr>
        <p:spPr>
          <a:xfrm>
            <a:off x="2412999" y="21102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Rectangle 69"/>
          <p:cNvSpPr/>
          <p:nvPr/>
        </p:nvSpPr>
        <p:spPr>
          <a:xfrm>
            <a:off x="2412999" y="24912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Rectangle 70"/>
          <p:cNvSpPr/>
          <p:nvPr/>
        </p:nvSpPr>
        <p:spPr>
          <a:xfrm>
            <a:off x="2412999" y="2859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Rectangle 71"/>
          <p:cNvSpPr/>
          <p:nvPr/>
        </p:nvSpPr>
        <p:spPr>
          <a:xfrm>
            <a:off x="2412999" y="3227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Rectangle 72"/>
          <p:cNvSpPr/>
          <p:nvPr/>
        </p:nvSpPr>
        <p:spPr>
          <a:xfrm>
            <a:off x="2412999" y="3596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Rectangle 73"/>
          <p:cNvSpPr/>
          <p:nvPr/>
        </p:nvSpPr>
        <p:spPr>
          <a:xfrm>
            <a:off x="2412999" y="39644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5" name="Rectangle 74"/>
          <p:cNvSpPr/>
          <p:nvPr/>
        </p:nvSpPr>
        <p:spPr>
          <a:xfrm>
            <a:off x="2412999" y="4332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6" name="Rectangle 75"/>
          <p:cNvSpPr/>
          <p:nvPr/>
        </p:nvSpPr>
        <p:spPr>
          <a:xfrm>
            <a:off x="2412999" y="4701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7" name="Rectangle 76"/>
          <p:cNvSpPr/>
          <p:nvPr/>
        </p:nvSpPr>
        <p:spPr>
          <a:xfrm>
            <a:off x="2412999" y="5069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Rectangle 77"/>
          <p:cNvSpPr/>
          <p:nvPr/>
        </p:nvSpPr>
        <p:spPr>
          <a:xfrm>
            <a:off x="2412999" y="5437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0" name="Rectangle 79"/>
          <p:cNvSpPr/>
          <p:nvPr/>
        </p:nvSpPr>
        <p:spPr>
          <a:xfrm>
            <a:off x="6186864" y="20997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Rectangle 80"/>
          <p:cNvSpPr/>
          <p:nvPr/>
        </p:nvSpPr>
        <p:spPr>
          <a:xfrm>
            <a:off x="6186864" y="248073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2" name="Rectangle 81"/>
          <p:cNvSpPr/>
          <p:nvPr/>
        </p:nvSpPr>
        <p:spPr>
          <a:xfrm>
            <a:off x="6186864" y="28490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Rectangle 82"/>
          <p:cNvSpPr/>
          <p:nvPr/>
        </p:nvSpPr>
        <p:spPr>
          <a:xfrm>
            <a:off x="6186864" y="32173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4" name="Rectangle 83"/>
          <p:cNvSpPr/>
          <p:nvPr/>
        </p:nvSpPr>
        <p:spPr>
          <a:xfrm>
            <a:off x="6186864" y="35856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5" name="Rectangle 84"/>
          <p:cNvSpPr/>
          <p:nvPr/>
        </p:nvSpPr>
        <p:spPr>
          <a:xfrm>
            <a:off x="6186864" y="39539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Rectangle 85"/>
          <p:cNvSpPr/>
          <p:nvPr/>
        </p:nvSpPr>
        <p:spPr>
          <a:xfrm>
            <a:off x="6186864" y="432223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7" name="Rectangle 86"/>
          <p:cNvSpPr/>
          <p:nvPr/>
        </p:nvSpPr>
        <p:spPr>
          <a:xfrm>
            <a:off x="6186864" y="46905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8" name="Rectangle 87"/>
          <p:cNvSpPr/>
          <p:nvPr/>
        </p:nvSpPr>
        <p:spPr>
          <a:xfrm>
            <a:off x="6186864" y="50588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>
            <a:off x="6186864" y="542713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1" name="Rectangle 90"/>
          <p:cNvSpPr/>
          <p:nvPr/>
        </p:nvSpPr>
        <p:spPr>
          <a:xfrm>
            <a:off x="2844813" y="21102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2" name="Rectangle 91"/>
          <p:cNvSpPr/>
          <p:nvPr/>
        </p:nvSpPr>
        <p:spPr>
          <a:xfrm>
            <a:off x="2844813" y="24912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3" name="Rectangle 92"/>
          <p:cNvSpPr/>
          <p:nvPr/>
        </p:nvSpPr>
        <p:spPr>
          <a:xfrm>
            <a:off x="2844813" y="2859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4" name="Rectangle 93"/>
          <p:cNvSpPr/>
          <p:nvPr/>
        </p:nvSpPr>
        <p:spPr>
          <a:xfrm>
            <a:off x="2844813" y="3227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5" name="Rectangle 94"/>
          <p:cNvSpPr/>
          <p:nvPr/>
        </p:nvSpPr>
        <p:spPr>
          <a:xfrm>
            <a:off x="2844813" y="3596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6" name="Rectangle 95"/>
          <p:cNvSpPr/>
          <p:nvPr/>
        </p:nvSpPr>
        <p:spPr>
          <a:xfrm>
            <a:off x="2844813" y="3964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Rectangle 96"/>
          <p:cNvSpPr/>
          <p:nvPr/>
        </p:nvSpPr>
        <p:spPr>
          <a:xfrm>
            <a:off x="2844813" y="43327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8" name="Rectangle 97"/>
          <p:cNvSpPr/>
          <p:nvPr/>
        </p:nvSpPr>
        <p:spPr>
          <a:xfrm>
            <a:off x="2844813" y="4701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9" name="Rectangle 98"/>
          <p:cNvSpPr/>
          <p:nvPr/>
        </p:nvSpPr>
        <p:spPr>
          <a:xfrm>
            <a:off x="2844813" y="5069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0" name="Rectangle 99"/>
          <p:cNvSpPr/>
          <p:nvPr/>
        </p:nvSpPr>
        <p:spPr>
          <a:xfrm>
            <a:off x="2844813" y="5437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2" name="Rectangle 101"/>
          <p:cNvSpPr/>
          <p:nvPr/>
        </p:nvSpPr>
        <p:spPr>
          <a:xfrm>
            <a:off x="3263867" y="20975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3" name="Rectangle 102"/>
          <p:cNvSpPr/>
          <p:nvPr/>
        </p:nvSpPr>
        <p:spPr>
          <a:xfrm>
            <a:off x="3263867" y="2478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4" name="Rectangle 103"/>
          <p:cNvSpPr/>
          <p:nvPr/>
        </p:nvSpPr>
        <p:spPr>
          <a:xfrm>
            <a:off x="3263867" y="2846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5" name="Rectangle 104"/>
          <p:cNvSpPr/>
          <p:nvPr/>
        </p:nvSpPr>
        <p:spPr>
          <a:xfrm>
            <a:off x="3263867" y="3215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6" name="Rectangle 105"/>
          <p:cNvSpPr/>
          <p:nvPr/>
        </p:nvSpPr>
        <p:spPr>
          <a:xfrm>
            <a:off x="3263867" y="3583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" name="Rectangle 106"/>
          <p:cNvSpPr/>
          <p:nvPr/>
        </p:nvSpPr>
        <p:spPr>
          <a:xfrm>
            <a:off x="3263867" y="3951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8" name="Rectangle 107"/>
          <p:cNvSpPr/>
          <p:nvPr/>
        </p:nvSpPr>
        <p:spPr>
          <a:xfrm>
            <a:off x="3263867" y="4320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9" name="Rectangle 108"/>
          <p:cNvSpPr/>
          <p:nvPr/>
        </p:nvSpPr>
        <p:spPr>
          <a:xfrm>
            <a:off x="3263867" y="46883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0" name="Rectangle 109"/>
          <p:cNvSpPr/>
          <p:nvPr/>
        </p:nvSpPr>
        <p:spPr>
          <a:xfrm>
            <a:off x="3263867" y="5056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1" name="Rectangle 110"/>
          <p:cNvSpPr/>
          <p:nvPr/>
        </p:nvSpPr>
        <p:spPr>
          <a:xfrm>
            <a:off x="3263867" y="54249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3" name="Rectangle 112"/>
          <p:cNvSpPr/>
          <p:nvPr/>
        </p:nvSpPr>
        <p:spPr>
          <a:xfrm>
            <a:off x="3682921" y="20997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4" name="Rectangle 113"/>
          <p:cNvSpPr/>
          <p:nvPr/>
        </p:nvSpPr>
        <p:spPr>
          <a:xfrm>
            <a:off x="3682921" y="24807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5" name="Rectangle 114"/>
          <p:cNvSpPr/>
          <p:nvPr/>
        </p:nvSpPr>
        <p:spPr>
          <a:xfrm>
            <a:off x="3682921" y="28490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6" name="Rectangle 115"/>
          <p:cNvSpPr/>
          <p:nvPr/>
        </p:nvSpPr>
        <p:spPr>
          <a:xfrm>
            <a:off x="3682921" y="32173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7" name="Rectangle 116"/>
          <p:cNvSpPr/>
          <p:nvPr/>
        </p:nvSpPr>
        <p:spPr>
          <a:xfrm>
            <a:off x="3682921" y="35856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8" name="Rectangle 117"/>
          <p:cNvSpPr/>
          <p:nvPr/>
        </p:nvSpPr>
        <p:spPr>
          <a:xfrm>
            <a:off x="3682921" y="39539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9" name="Rectangle 118"/>
          <p:cNvSpPr/>
          <p:nvPr/>
        </p:nvSpPr>
        <p:spPr>
          <a:xfrm>
            <a:off x="3682921" y="43222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0" name="Rectangle 119"/>
          <p:cNvSpPr/>
          <p:nvPr/>
        </p:nvSpPr>
        <p:spPr>
          <a:xfrm>
            <a:off x="3682921" y="46905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1" name="Rectangle 120"/>
          <p:cNvSpPr/>
          <p:nvPr/>
        </p:nvSpPr>
        <p:spPr>
          <a:xfrm>
            <a:off x="3682921" y="50588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2" name="Rectangle 121"/>
          <p:cNvSpPr/>
          <p:nvPr/>
        </p:nvSpPr>
        <p:spPr>
          <a:xfrm>
            <a:off x="3682921" y="54271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4" name="Rectangle 123"/>
          <p:cNvSpPr/>
          <p:nvPr/>
        </p:nvSpPr>
        <p:spPr>
          <a:xfrm>
            <a:off x="4093605" y="20912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5" name="Rectangle 124"/>
          <p:cNvSpPr/>
          <p:nvPr/>
        </p:nvSpPr>
        <p:spPr>
          <a:xfrm>
            <a:off x="4093605" y="24722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6" name="Rectangle 125"/>
          <p:cNvSpPr/>
          <p:nvPr/>
        </p:nvSpPr>
        <p:spPr>
          <a:xfrm>
            <a:off x="4093605" y="28405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7" name="Rectangle 126"/>
          <p:cNvSpPr/>
          <p:nvPr/>
        </p:nvSpPr>
        <p:spPr>
          <a:xfrm>
            <a:off x="4093605" y="32088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8" name="Rectangle 127"/>
          <p:cNvSpPr/>
          <p:nvPr/>
        </p:nvSpPr>
        <p:spPr>
          <a:xfrm>
            <a:off x="4093605" y="35771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9" name="Rectangle 128"/>
          <p:cNvSpPr/>
          <p:nvPr/>
        </p:nvSpPr>
        <p:spPr>
          <a:xfrm>
            <a:off x="4093605" y="39454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0" name="Rectangle 129"/>
          <p:cNvSpPr/>
          <p:nvPr/>
        </p:nvSpPr>
        <p:spPr>
          <a:xfrm>
            <a:off x="4093605" y="43137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1" name="Rectangle 130"/>
          <p:cNvSpPr/>
          <p:nvPr/>
        </p:nvSpPr>
        <p:spPr>
          <a:xfrm>
            <a:off x="4093605" y="46820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2" name="Rectangle 131"/>
          <p:cNvSpPr/>
          <p:nvPr/>
        </p:nvSpPr>
        <p:spPr>
          <a:xfrm>
            <a:off x="4093605" y="50503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3" name="Rectangle 132"/>
          <p:cNvSpPr/>
          <p:nvPr/>
        </p:nvSpPr>
        <p:spPr>
          <a:xfrm>
            <a:off x="4093605" y="54186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5" name="Rectangle 134"/>
          <p:cNvSpPr/>
          <p:nvPr/>
        </p:nvSpPr>
        <p:spPr>
          <a:xfrm>
            <a:off x="4512659" y="20870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6" name="Rectangle 135"/>
          <p:cNvSpPr/>
          <p:nvPr/>
        </p:nvSpPr>
        <p:spPr>
          <a:xfrm>
            <a:off x="4512659" y="24680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7" name="Rectangle 136"/>
          <p:cNvSpPr/>
          <p:nvPr/>
        </p:nvSpPr>
        <p:spPr>
          <a:xfrm>
            <a:off x="4512659" y="2836333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8" name="Rectangle 137"/>
          <p:cNvSpPr/>
          <p:nvPr/>
        </p:nvSpPr>
        <p:spPr>
          <a:xfrm>
            <a:off x="4512659" y="32046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9" name="Rectangle 138"/>
          <p:cNvSpPr/>
          <p:nvPr/>
        </p:nvSpPr>
        <p:spPr>
          <a:xfrm>
            <a:off x="4512659" y="35729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Rectangle 139"/>
          <p:cNvSpPr/>
          <p:nvPr/>
        </p:nvSpPr>
        <p:spPr>
          <a:xfrm>
            <a:off x="4512659" y="39412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1" name="Rectangle 140"/>
          <p:cNvSpPr/>
          <p:nvPr/>
        </p:nvSpPr>
        <p:spPr>
          <a:xfrm>
            <a:off x="4512659" y="43095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2" name="Rectangle 141"/>
          <p:cNvSpPr/>
          <p:nvPr/>
        </p:nvSpPr>
        <p:spPr>
          <a:xfrm>
            <a:off x="4512659" y="46778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3" name="Rectangle 142"/>
          <p:cNvSpPr/>
          <p:nvPr/>
        </p:nvSpPr>
        <p:spPr>
          <a:xfrm>
            <a:off x="4512659" y="50461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4" name="Rectangle 143"/>
          <p:cNvSpPr/>
          <p:nvPr/>
        </p:nvSpPr>
        <p:spPr>
          <a:xfrm>
            <a:off x="4512659" y="5414433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6" name="Rectangle 145"/>
          <p:cNvSpPr/>
          <p:nvPr/>
        </p:nvSpPr>
        <p:spPr>
          <a:xfrm>
            <a:off x="4931666" y="20912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7" name="Rectangle 146"/>
          <p:cNvSpPr/>
          <p:nvPr/>
        </p:nvSpPr>
        <p:spPr>
          <a:xfrm>
            <a:off x="4931666" y="24722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8" name="Rectangle 147"/>
          <p:cNvSpPr/>
          <p:nvPr/>
        </p:nvSpPr>
        <p:spPr>
          <a:xfrm>
            <a:off x="4931666" y="28405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9" name="Rectangle 148"/>
          <p:cNvSpPr/>
          <p:nvPr/>
        </p:nvSpPr>
        <p:spPr>
          <a:xfrm>
            <a:off x="4931666" y="3208867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0" name="Rectangle 149"/>
          <p:cNvSpPr/>
          <p:nvPr/>
        </p:nvSpPr>
        <p:spPr>
          <a:xfrm>
            <a:off x="4931666" y="35771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1" name="Rectangle 150"/>
          <p:cNvSpPr/>
          <p:nvPr/>
        </p:nvSpPr>
        <p:spPr>
          <a:xfrm>
            <a:off x="4931666" y="39454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2" name="Rectangle 151"/>
          <p:cNvSpPr/>
          <p:nvPr/>
        </p:nvSpPr>
        <p:spPr>
          <a:xfrm>
            <a:off x="4931666" y="43137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3" name="Rectangle 152"/>
          <p:cNvSpPr/>
          <p:nvPr/>
        </p:nvSpPr>
        <p:spPr>
          <a:xfrm>
            <a:off x="4931666" y="46820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4" name="Rectangle 153"/>
          <p:cNvSpPr/>
          <p:nvPr/>
        </p:nvSpPr>
        <p:spPr>
          <a:xfrm>
            <a:off x="4931666" y="50503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5" name="Rectangle 154"/>
          <p:cNvSpPr/>
          <p:nvPr/>
        </p:nvSpPr>
        <p:spPr>
          <a:xfrm>
            <a:off x="4931666" y="5418667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7" name="Rectangle 156"/>
          <p:cNvSpPr/>
          <p:nvPr/>
        </p:nvSpPr>
        <p:spPr>
          <a:xfrm>
            <a:off x="5342397" y="20997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8" name="Rectangle 157"/>
          <p:cNvSpPr/>
          <p:nvPr/>
        </p:nvSpPr>
        <p:spPr>
          <a:xfrm>
            <a:off x="5342397" y="24807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9" name="Rectangle 158"/>
          <p:cNvSpPr/>
          <p:nvPr/>
        </p:nvSpPr>
        <p:spPr>
          <a:xfrm>
            <a:off x="5342397" y="28490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0" name="Rectangle 159"/>
          <p:cNvSpPr/>
          <p:nvPr/>
        </p:nvSpPr>
        <p:spPr>
          <a:xfrm>
            <a:off x="5342397" y="32173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1" name="Rectangle 160"/>
          <p:cNvSpPr/>
          <p:nvPr/>
        </p:nvSpPr>
        <p:spPr>
          <a:xfrm>
            <a:off x="5342397" y="35856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2" name="Rectangle 161"/>
          <p:cNvSpPr/>
          <p:nvPr/>
        </p:nvSpPr>
        <p:spPr>
          <a:xfrm>
            <a:off x="5342397" y="3953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3" name="Rectangle 162"/>
          <p:cNvSpPr/>
          <p:nvPr/>
        </p:nvSpPr>
        <p:spPr>
          <a:xfrm>
            <a:off x="5342397" y="43222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4" name="Rectangle 163"/>
          <p:cNvSpPr/>
          <p:nvPr/>
        </p:nvSpPr>
        <p:spPr>
          <a:xfrm>
            <a:off x="5342397" y="46905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5" name="Rectangle 164"/>
          <p:cNvSpPr/>
          <p:nvPr/>
        </p:nvSpPr>
        <p:spPr>
          <a:xfrm>
            <a:off x="5342397" y="50588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6" name="Rectangle 165"/>
          <p:cNvSpPr/>
          <p:nvPr/>
        </p:nvSpPr>
        <p:spPr>
          <a:xfrm>
            <a:off x="5342397" y="54271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8" name="Rectangle 167"/>
          <p:cNvSpPr/>
          <p:nvPr/>
        </p:nvSpPr>
        <p:spPr>
          <a:xfrm>
            <a:off x="5761404" y="2097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9" name="Rectangle 168"/>
          <p:cNvSpPr/>
          <p:nvPr/>
        </p:nvSpPr>
        <p:spPr>
          <a:xfrm>
            <a:off x="5761404" y="24785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0" name="Rectangle 169"/>
          <p:cNvSpPr/>
          <p:nvPr/>
        </p:nvSpPr>
        <p:spPr>
          <a:xfrm>
            <a:off x="5761404" y="2846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1" name="Rectangle 170"/>
          <p:cNvSpPr/>
          <p:nvPr/>
        </p:nvSpPr>
        <p:spPr>
          <a:xfrm>
            <a:off x="5761404" y="3215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2" name="Rectangle 171"/>
          <p:cNvSpPr/>
          <p:nvPr/>
        </p:nvSpPr>
        <p:spPr>
          <a:xfrm>
            <a:off x="5761404" y="3583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3" name="Rectangle 172"/>
          <p:cNvSpPr/>
          <p:nvPr/>
        </p:nvSpPr>
        <p:spPr>
          <a:xfrm>
            <a:off x="5761404" y="39517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4" name="Rectangle 173"/>
          <p:cNvSpPr/>
          <p:nvPr/>
        </p:nvSpPr>
        <p:spPr>
          <a:xfrm>
            <a:off x="5761404" y="4320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5" name="Rectangle 174"/>
          <p:cNvSpPr/>
          <p:nvPr/>
        </p:nvSpPr>
        <p:spPr>
          <a:xfrm>
            <a:off x="5761404" y="4688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6" name="Rectangle 175"/>
          <p:cNvSpPr/>
          <p:nvPr/>
        </p:nvSpPr>
        <p:spPr>
          <a:xfrm>
            <a:off x="5761404" y="5056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7" name="Rectangle 176"/>
          <p:cNvSpPr/>
          <p:nvPr/>
        </p:nvSpPr>
        <p:spPr>
          <a:xfrm>
            <a:off x="5761404" y="54249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Rectangle 178"/>
          <p:cNvSpPr/>
          <p:nvPr/>
        </p:nvSpPr>
        <p:spPr>
          <a:xfrm>
            <a:off x="6605973" y="2097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Rectangle 179"/>
          <p:cNvSpPr/>
          <p:nvPr/>
        </p:nvSpPr>
        <p:spPr>
          <a:xfrm>
            <a:off x="6605973" y="24785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1" name="Rectangle 180"/>
          <p:cNvSpPr/>
          <p:nvPr/>
        </p:nvSpPr>
        <p:spPr>
          <a:xfrm>
            <a:off x="6605973" y="2846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2" name="Rectangle 181"/>
          <p:cNvSpPr/>
          <p:nvPr/>
        </p:nvSpPr>
        <p:spPr>
          <a:xfrm>
            <a:off x="6605973" y="3215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3" name="Rectangle 182"/>
          <p:cNvSpPr/>
          <p:nvPr/>
        </p:nvSpPr>
        <p:spPr>
          <a:xfrm>
            <a:off x="6605973" y="3583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4" name="Rectangle 183"/>
          <p:cNvSpPr/>
          <p:nvPr/>
        </p:nvSpPr>
        <p:spPr>
          <a:xfrm>
            <a:off x="6605973" y="3951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5" name="Rectangle 184"/>
          <p:cNvSpPr/>
          <p:nvPr/>
        </p:nvSpPr>
        <p:spPr>
          <a:xfrm>
            <a:off x="6605973" y="4320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6" name="Rectangle 185"/>
          <p:cNvSpPr/>
          <p:nvPr/>
        </p:nvSpPr>
        <p:spPr>
          <a:xfrm>
            <a:off x="6605973" y="46883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7" name="Rectangle 186"/>
          <p:cNvSpPr/>
          <p:nvPr/>
        </p:nvSpPr>
        <p:spPr>
          <a:xfrm>
            <a:off x="6605973" y="5056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8" name="Rectangle 187"/>
          <p:cNvSpPr/>
          <p:nvPr/>
        </p:nvSpPr>
        <p:spPr>
          <a:xfrm>
            <a:off x="6605973" y="54249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0" name="Rectangle 189"/>
          <p:cNvSpPr/>
          <p:nvPr/>
        </p:nvSpPr>
        <p:spPr>
          <a:xfrm>
            <a:off x="7003911" y="20975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1" name="Rectangle 190"/>
          <p:cNvSpPr/>
          <p:nvPr/>
        </p:nvSpPr>
        <p:spPr>
          <a:xfrm>
            <a:off x="7003911" y="24785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2" name="Rectangle 191"/>
          <p:cNvSpPr/>
          <p:nvPr/>
        </p:nvSpPr>
        <p:spPr>
          <a:xfrm>
            <a:off x="7003911" y="2846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3" name="Rectangle 192"/>
          <p:cNvSpPr/>
          <p:nvPr/>
        </p:nvSpPr>
        <p:spPr>
          <a:xfrm>
            <a:off x="7003911" y="32151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4" name="Rectangle 193"/>
          <p:cNvSpPr/>
          <p:nvPr/>
        </p:nvSpPr>
        <p:spPr>
          <a:xfrm>
            <a:off x="7003911" y="3583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5" name="Rectangle 194"/>
          <p:cNvSpPr/>
          <p:nvPr/>
        </p:nvSpPr>
        <p:spPr>
          <a:xfrm>
            <a:off x="7003911" y="3951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6" name="Rectangle 195"/>
          <p:cNvSpPr/>
          <p:nvPr/>
        </p:nvSpPr>
        <p:spPr>
          <a:xfrm>
            <a:off x="7003911" y="4320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7" name="Rectangle 196"/>
          <p:cNvSpPr/>
          <p:nvPr/>
        </p:nvSpPr>
        <p:spPr>
          <a:xfrm>
            <a:off x="7003911" y="4688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8" name="Rectangle 197"/>
          <p:cNvSpPr/>
          <p:nvPr/>
        </p:nvSpPr>
        <p:spPr>
          <a:xfrm>
            <a:off x="7003911" y="50566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9" name="Rectangle 198"/>
          <p:cNvSpPr/>
          <p:nvPr/>
        </p:nvSpPr>
        <p:spPr>
          <a:xfrm>
            <a:off x="7003911" y="54249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1" name="Rectangle 200"/>
          <p:cNvSpPr/>
          <p:nvPr/>
        </p:nvSpPr>
        <p:spPr>
          <a:xfrm>
            <a:off x="7427235" y="20933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2" name="Rectangle 201"/>
          <p:cNvSpPr/>
          <p:nvPr/>
        </p:nvSpPr>
        <p:spPr>
          <a:xfrm>
            <a:off x="7427235" y="24743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3" name="Rectangle 202"/>
          <p:cNvSpPr/>
          <p:nvPr/>
        </p:nvSpPr>
        <p:spPr>
          <a:xfrm>
            <a:off x="7427235" y="28426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4" name="Rectangle 203"/>
          <p:cNvSpPr/>
          <p:nvPr/>
        </p:nvSpPr>
        <p:spPr>
          <a:xfrm>
            <a:off x="7427235" y="32109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5" name="Rectangle 204"/>
          <p:cNvSpPr/>
          <p:nvPr/>
        </p:nvSpPr>
        <p:spPr>
          <a:xfrm>
            <a:off x="7427235" y="35792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6" name="Rectangle 205"/>
          <p:cNvSpPr/>
          <p:nvPr/>
        </p:nvSpPr>
        <p:spPr>
          <a:xfrm>
            <a:off x="7427235" y="39475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7" name="Rectangle 206"/>
          <p:cNvSpPr/>
          <p:nvPr/>
        </p:nvSpPr>
        <p:spPr>
          <a:xfrm>
            <a:off x="7427235" y="43158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8" name="Rectangle 207"/>
          <p:cNvSpPr/>
          <p:nvPr/>
        </p:nvSpPr>
        <p:spPr>
          <a:xfrm>
            <a:off x="7427235" y="46841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9" name="Rectangle 208"/>
          <p:cNvSpPr/>
          <p:nvPr/>
        </p:nvSpPr>
        <p:spPr>
          <a:xfrm>
            <a:off x="7427235" y="50524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0" name="Rectangle 209"/>
          <p:cNvSpPr/>
          <p:nvPr/>
        </p:nvSpPr>
        <p:spPr>
          <a:xfrm>
            <a:off x="7427235" y="54207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2" name="Rectangle 211"/>
          <p:cNvSpPr/>
          <p:nvPr/>
        </p:nvSpPr>
        <p:spPr>
          <a:xfrm>
            <a:off x="7850559" y="2103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3" name="Rectangle 212"/>
          <p:cNvSpPr/>
          <p:nvPr/>
        </p:nvSpPr>
        <p:spPr>
          <a:xfrm>
            <a:off x="7850559" y="2484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4" name="Rectangle 213"/>
          <p:cNvSpPr/>
          <p:nvPr/>
        </p:nvSpPr>
        <p:spPr>
          <a:xfrm>
            <a:off x="7850559" y="28532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5" name="Rectangle 214"/>
          <p:cNvSpPr/>
          <p:nvPr/>
        </p:nvSpPr>
        <p:spPr>
          <a:xfrm>
            <a:off x="7850559" y="32215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6" name="Rectangle 215"/>
          <p:cNvSpPr/>
          <p:nvPr/>
        </p:nvSpPr>
        <p:spPr>
          <a:xfrm>
            <a:off x="7850559" y="35898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7" name="Rectangle 216"/>
          <p:cNvSpPr/>
          <p:nvPr/>
        </p:nvSpPr>
        <p:spPr>
          <a:xfrm>
            <a:off x="7850559" y="39581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8" name="Rectangle 217"/>
          <p:cNvSpPr/>
          <p:nvPr/>
        </p:nvSpPr>
        <p:spPr>
          <a:xfrm>
            <a:off x="7850559" y="43264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9" name="Rectangle 218"/>
          <p:cNvSpPr/>
          <p:nvPr/>
        </p:nvSpPr>
        <p:spPr>
          <a:xfrm>
            <a:off x="7850559" y="46947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0" name="Rectangle 219"/>
          <p:cNvSpPr/>
          <p:nvPr/>
        </p:nvSpPr>
        <p:spPr>
          <a:xfrm>
            <a:off x="7850559" y="50630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1" name="Rectangle 220"/>
          <p:cNvSpPr/>
          <p:nvPr/>
        </p:nvSpPr>
        <p:spPr>
          <a:xfrm>
            <a:off x="7850559" y="54313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3" name="Rectangle 222"/>
          <p:cNvSpPr/>
          <p:nvPr/>
        </p:nvSpPr>
        <p:spPr>
          <a:xfrm>
            <a:off x="8282373" y="2103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4" name="Rectangle 223"/>
          <p:cNvSpPr/>
          <p:nvPr/>
        </p:nvSpPr>
        <p:spPr>
          <a:xfrm>
            <a:off x="8282373" y="2484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5" name="Rectangle 224"/>
          <p:cNvSpPr/>
          <p:nvPr/>
        </p:nvSpPr>
        <p:spPr>
          <a:xfrm>
            <a:off x="8282373" y="28532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6" name="Rectangle 225"/>
          <p:cNvSpPr/>
          <p:nvPr/>
        </p:nvSpPr>
        <p:spPr>
          <a:xfrm>
            <a:off x="8282373" y="32215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7" name="Rectangle 226"/>
          <p:cNvSpPr/>
          <p:nvPr/>
        </p:nvSpPr>
        <p:spPr>
          <a:xfrm>
            <a:off x="8282373" y="35898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8" name="Rectangle 227"/>
          <p:cNvSpPr/>
          <p:nvPr/>
        </p:nvSpPr>
        <p:spPr>
          <a:xfrm>
            <a:off x="8282373" y="39581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9" name="Rectangle 228"/>
          <p:cNvSpPr/>
          <p:nvPr/>
        </p:nvSpPr>
        <p:spPr>
          <a:xfrm>
            <a:off x="8282373" y="43264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0" name="Rectangle 229"/>
          <p:cNvSpPr/>
          <p:nvPr/>
        </p:nvSpPr>
        <p:spPr>
          <a:xfrm>
            <a:off x="8282373" y="46947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1" name="Rectangle 230"/>
          <p:cNvSpPr/>
          <p:nvPr/>
        </p:nvSpPr>
        <p:spPr>
          <a:xfrm>
            <a:off x="8282373" y="50630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2" name="Rectangle 231"/>
          <p:cNvSpPr/>
          <p:nvPr/>
        </p:nvSpPr>
        <p:spPr>
          <a:xfrm>
            <a:off x="8282373" y="54313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4" name="Rectangle 233"/>
          <p:cNvSpPr/>
          <p:nvPr/>
        </p:nvSpPr>
        <p:spPr>
          <a:xfrm>
            <a:off x="11368391" y="20679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5" name="Rectangle 234"/>
          <p:cNvSpPr/>
          <p:nvPr/>
        </p:nvSpPr>
        <p:spPr>
          <a:xfrm>
            <a:off x="11368391" y="24489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6" name="Rectangle 235"/>
          <p:cNvSpPr/>
          <p:nvPr/>
        </p:nvSpPr>
        <p:spPr>
          <a:xfrm>
            <a:off x="11368391" y="28172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7" name="Rectangle 236"/>
          <p:cNvSpPr/>
          <p:nvPr/>
        </p:nvSpPr>
        <p:spPr>
          <a:xfrm>
            <a:off x="11368391" y="31855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8" name="Rectangle 237"/>
          <p:cNvSpPr/>
          <p:nvPr/>
        </p:nvSpPr>
        <p:spPr>
          <a:xfrm>
            <a:off x="11385323" y="35538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9" name="Rectangle 238"/>
          <p:cNvSpPr/>
          <p:nvPr/>
        </p:nvSpPr>
        <p:spPr>
          <a:xfrm>
            <a:off x="11368391" y="39221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0" name="Rectangle 239"/>
          <p:cNvSpPr/>
          <p:nvPr/>
        </p:nvSpPr>
        <p:spPr>
          <a:xfrm>
            <a:off x="11368391" y="42904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1" name="Rectangle 240"/>
          <p:cNvSpPr/>
          <p:nvPr/>
        </p:nvSpPr>
        <p:spPr>
          <a:xfrm>
            <a:off x="11368391" y="46587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2" name="Rectangle 241"/>
          <p:cNvSpPr/>
          <p:nvPr/>
        </p:nvSpPr>
        <p:spPr>
          <a:xfrm>
            <a:off x="11368391" y="50270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3" name="Rectangle 242"/>
          <p:cNvSpPr/>
          <p:nvPr/>
        </p:nvSpPr>
        <p:spPr>
          <a:xfrm>
            <a:off x="11368391" y="53953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5" name="Rectangle 244"/>
          <p:cNvSpPr/>
          <p:nvPr/>
        </p:nvSpPr>
        <p:spPr>
          <a:xfrm>
            <a:off x="8714187" y="2103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6" name="Rectangle 245"/>
          <p:cNvSpPr/>
          <p:nvPr/>
        </p:nvSpPr>
        <p:spPr>
          <a:xfrm>
            <a:off x="8714187" y="24849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7" name="Rectangle 246"/>
          <p:cNvSpPr/>
          <p:nvPr/>
        </p:nvSpPr>
        <p:spPr>
          <a:xfrm>
            <a:off x="8714187" y="28532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8" name="Rectangle 247"/>
          <p:cNvSpPr/>
          <p:nvPr/>
        </p:nvSpPr>
        <p:spPr>
          <a:xfrm>
            <a:off x="8714187" y="32215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9" name="Rectangle 248"/>
          <p:cNvSpPr/>
          <p:nvPr/>
        </p:nvSpPr>
        <p:spPr>
          <a:xfrm>
            <a:off x="8714187" y="35898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0" name="Rectangle 249"/>
          <p:cNvSpPr/>
          <p:nvPr/>
        </p:nvSpPr>
        <p:spPr>
          <a:xfrm>
            <a:off x="8714187" y="39581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1" name="Rectangle 250"/>
          <p:cNvSpPr/>
          <p:nvPr/>
        </p:nvSpPr>
        <p:spPr>
          <a:xfrm>
            <a:off x="8714187" y="43264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2" name="Rectangle 251"/>
          <p:cNvSpPr/>
          <p:nvPr/>
        </p:nvSpPr>
        <p:spPr>
          <a:xfrm>
            <a:off x="8714187" y="46947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3" name="Rectangle 252"/>
          <p:cNvSpPr/>
          <p:nvPr/>
        </p:nvSpPr>
        <p:spPr>
          <a:xfrm>
            <a:off x="8714187" y="50630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4" name="Rectangle 253"/>
          <p:cNvSpPr/>
          <p:nvPr/>
        </p:nvSpPr>
        <p:spPr>
          <a:xfrm>
            <a:off x="8714187" y="54313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6" name="Rectangle 255"/>
          <p:cNvSpPr/>
          <p:nvPr/>
        </p:nvSpPr>
        <p:spPr>
          <a:xfrm>
            <a:off x="9133241" y="20912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7" name="Rectangle 256"/>
          <p:cNvSpPr/>
          <p:nvPr/>
        </p:nvSpPr>
        <p:spPr>
          <a:xfrm>
            <a:off x="9133241" y="24722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8" name="Rectangle 257"/>
          <p:cNvSpPr/>
          <p:nvPr/>
        </p:nvSpPr>
        <p:spPr>
          <a:xfrm>
            <a:off x="9133241" y="28405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9" name="Rectangle 258"/>
          <p:cNvSpPr/>
          <p:nvPr/>
        </p:nvSpPr>
        <p:spPr>
          <a:xfrm>
            <a:off x="9133241" y="32088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0" name="Rectangle 259"/>
          <p:cNvSpPr/>
          <p:nvPr/>
        </p:nvSpPr>
        <p:spPr>
          <a:xfrm>
            <a:off x="9133241" y="35771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1" name="Rectangle 260"/>
          <p:cNvSpPr/>
          <p:nvPr/>
        </p:nvSpPr>
        <p:spPr>
          <a:xfrm>
            <a:off x="9133241" y="39454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2" name="Rectangle 261"/>
          <p:cNvSpPr/>
          <p:nvPr/>
        </p:nvSpPr>
        <p:spPr>
          <a:xfrm>
            <a:off x="9133241" y="4313701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3" name="Rectangle 262"/>
          <p:cNvSpPr/>
          <p:nvPr/>
        </p:nvSpPr>
        <p:spPr>
          <a:xfrm>
            <a:off x="9133241" y="46820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4" name="Rectangle 263"/>
          <p:cNvSpPr/>
          <p:nvPr/>
        </p:nvSpPr>
        <p:spPr>
          <a:xfrm>
            <a:off x="9133241" y="50503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5" name="Rectangle 264"/>
          <p:cNvSpPr/>
          <p:nvPr/>
        </p:nvSpPr>
        <p:spPr>
          <a:xfrm>
            <a:off x="9133241" y="5418601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7" name="Rectangle 266"/>
          <p:cNvSpPr/>
          <p:nvPr/>
        </p:nvSpPr>
        <p:spPr>
          <a:xfrm>
            <a:off x="9552295" y="20933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8" name="Rectangle 267"/>
          <p:cNvSpPr/>
          <p:nvPr/>
        </p:nvSpPr>
        <p:spPr>
          <a:xfrm>
            <a:off x="9552295" y="24743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9" name="Rectangle 268"/>
          <p:cNvSpPr/>
          <p:nvPr/>
        </p:nvSpPr>
        <p:spPr>
          <a:xfrm>
            <a:off x="9552295" y="28426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0" name="Rectangle 269"/>
          <p:cNvSpPr/>
          <p:nvPr/>
        </p:nvSpPr>
        <p:spPr>
          <a:xfrm>
            <a:off x="9552295" y="32109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1" name="Rectangle 270"/>
          <p:cNvSpPr/>
          <p:nvPr/>
        </p:nvSpPr>
        <p:spPr>
          <a:xfrm>
            <a:off x="9552295" y="35792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2" name="Rectangle 271"/>
          <p:cNvSpPr/>
          <p:nvPr/>
        </p:nvSpPr>
        <p:spPr>
          <a:xfrm>
            <a:off x="9552295" y="39475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3" name="Rectangle 272"/>
          <p:cNvSpPr/>
          <p:nvPr/>
        </p:nvSpPr>
        <p:spPr>
          <a:xfrm>
            <a:off x="9552295" y="43158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4" name="Rectangle 273"/>
          <p:cNvSpPr/>
          <p:nvPr/>
        </p:nvSpPr>
        <p:spPr>
          <a:xfrm>
            <a:off x="9552295" y="46841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5" name="Rectangle 274"/>
          <p:cNvSpPr/>
          <p:nvPr/>
        </p:nvSpPr>
        <p:spPr>
          <a:xfrm>
            <a:off x="9552295" y="50524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6" name="Rectangle 275"/>
          <p:cNvSpPr/>
          <p:nvPr/>
        </p:nvSpPr>
        <p:spPr>
          <a:xfrm>
            <a:off x="9552295" y="54207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8" name="Rectangle 277"/>
          <p:cNvSpPr/>
          <p:nvPr/>
        </p:nvSpPr>
        <p:spPr>
          <a:xfrm>
            <a:off x="9962979" y="2084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9" name="Rectangle 278"/>
          <p:cNvSpPr/>
          <p:nvPr/>
        </p:nvSpPr>
        <p:spPr>
          <a:xfrm>
            <a:off x="9962979" y="24658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0" name="Rectangle 279"/>
          <p:cNvSpPr/>
          <p:nvPr/>
        </p:nvSpPr>
        <p:spPr>
          <a:xfrm>
            <a:off x="9962979" y="28341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1" name="Rectangle 280"/>
          <p:cNvSpPr/>
          <p:nvPr/>
        </p:nvSpPr>
        <p:spPr>
          <a:xfrm>
            <a:off x="9962979" y="32024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2" name="Rectangle 281"/>
          <p:cNvSpPr/>
          <p:nvPr/>
        </p:nvSpPr>
        <p:spPr>
          <a:xfrm>
            <a:off x="9962979" y="35707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3" name="Rectangle 282"/>
          <p:cNvSpPr/>
          <p:nvPr/>
        </p:nvSpPr>
        <p:spPr>
          <a:xfrm>
            <a:off x="9962979" y="39390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4" name="Rectangle 283"/>
          <p:cNvSpPr/>
          <p:nvPr/>
        </p:nvSpPr>
        <p:spPr>
          <a:xfrm>
            <a:off x="9962979" y="43073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5" name="Rectangle 284"/>
          <p:cNvSpPr/>
          <p:nvPr/>
        </p:nvSpPr>
        <p:spPr>
          <a:xfrm>
            <a:off x="9962979" y="46756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6" name="Rectangle 285"/>
          <p:cNvSpPr/>
          <p:nvPr/>
        </p:nvSpPr>
        <p:spPr>
          <a:xfrm>
            <a:off x="9962979" y="5043984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7" name="Rectangle 286"/>
          <p:cNvSpPr/>
          <p:nvPr/>
        </p:nvSpPr>
        <p:spPr>
          <a:xfrm>
            <a:off x="9962979" y="5412284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9" name="Rectangle 288"/>
          <p:cNvSpPr/>
          <p:nvPr/>
        </p:nvSpPr>
        <p:spPr>
          <a:xfrm>
            <a:off x="10382033" y="20806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0" name="Rectangle 289"/>
          <p:cNvSpPr/>
          <p:nvPr/>
        </p:nvSpPr>
        <p:spPr>
          <a:xfrm>
            <a:off x="10382033" y="24616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1" name="Rectangle 290"/>
          <p:cNvSpPr/>
          <p:nvPr/>
        </p:nvSpPr>
        <p:spPr>
          <a:xfrm>
            <a:off x="10382033" y="28299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2" name="Rectangle 291"/>
          <p:cNvSpPr/>
          <p:nvPr/>
        </p:nvSpPr>
        <p:spPr>
          <a:xfrm>
            <a:off x="10382033" y="31982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3" name="Rectangle 292"/>
          <p:cNvSpPr/>
          <p:nvPr/>
        </p:nvSpPr>
        <p:spPr>
          <a:xfrm>
            <a:off x="10382033" y="35665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4" name="Rectangle 293"/>
          <p:cNvSpPr/>
          <p:nvPr/>
        </p:nvSpPr>
        <p:spPr>
          <a:xfrm>
            <a:off x="10382033" y="39348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5" name="Rectangle 294"/>
          <p:cNvSpPr/>
          <p:nvPr/>
        </p:nvSpPr>
        <p:spPr>
          <a:xfrm>
            <a:off x="10382033" y="43031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6" name="Rectangle 295"/>
          <p:cNvSpPr/>
          <p:nvPr/>
        </p:nvSpPr>
        <p:spPr>
          <a:xfrm>
            <a:off x="10382033" y="46714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7" name="Rectangle 296"/>
          <p:cNvSpPr/>
          <p:nvPr/>
        </p:nvSpPr>
        <p:spPr>
          <a:xfrm>
            <a:off x="10382033" y="5039750"/>
            <a:ext cx="355600" cy="330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8" name="Rectangle 297"/>
          <p:cNvSpPr/>
          <p:nvPr/>
        </p:nvSpPr>
        <p:spPr>
          <a:xfrm>
            <a:off x="10382033" y="5408050"/>
            <a:ext cx="355600" cy="3302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7" name="Textfeld 5">
            <a:extLst>
              <a:ext uri="{FF2B5EF4-FFF2-40B4-BE49-F238E27FC236}">
                <a16:creationId xmlns:a16="http://schemas.microsoft.com/office/drawing/2014/main" id="{73B106F9-35FB-4D0E-9C5B-7893039A7EA4}"/>
              </a:ext>
            </a:extLst>
          </p:cNvPr>
          <p:cNvSpPr txBox="1"/>
          <p:nvPr/>
        </p:nvSpPr>
        <p:spPr>
          <a:xfrm>
            <a:off x="11205343" y="147603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20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126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302" y="639233"/>
            <a:ext cx="9341865" cy="35776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is impossible to field-test all combinations.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31329" y="689841"/>
          <a:ext cx="9215438" cy="349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0" name="Document" r:id="rId3" imgW="9215347" imgH="3491043" progId="Word.Document.8">
                  <p:link updateAutomatic="1"/>
                </p:oleObj>
              </mc:Choice>
              <mc:Fallback>
                <p:oleObj name="Document" r:id="rId3" imgW="9215347" imgH="3491043" progId="Word.Document.8">
                  <p:link updateAutomatic="1"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1329" y="689841"/>
                        <a:ext cx="9215438" cy="3490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04218" y="523586"/>
            <a:ext cx="2580051" cy="369331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must have a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number 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candi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-dates to select from, otherwise we cannot conduct hard selection and hence cannot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large gain from selection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 best candidate out of e.g. K=5 is expected with only 1.16 standard deviations superiority over the  mean …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302" y="4244109"/>
            <a:ext cx="12006967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 that data follows the Normal Distribution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; whereas the best candidate out of e.g. K=20 is expected at ~1.87 standard deviations. The best of K=50 is at 2.249. The best of K=1000 parents is at 3.367. You see that with more meaningful numbers of K it is i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mpossible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test all possible combinations, even if the task is ‚only‘ to test single cross hybrids (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N=2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). A very hard reduction of numbers, a very hard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-selection is absolutely necessary.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Such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tion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conducted based on (</a:t>
            </a:r>
            <a:r>
              <a:rPr lang="en-GB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se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and) on GCA data. More general, based on a fast-cheap approach – even if that is not giving exact results (</a:t>
            </a:r>
            <a:r>
              <a:rPr lang="de-DE" altLang="de-DE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UNPLAB-BrMeth_Ch-11[</a:t>
            </a:r>
            <a:r>
              <a:rPr lang="de-DE" altLang="de-DE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TheFour</a:t>
            </a:r>
            <a:r>
              <a:rPr lang="de-DE" altLang="de-DE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GS]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Mind (read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thrice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The requirement is not ...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GB" strike="sngStrik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lose in the </a:t>
            </a:r>
            <a:r>
              <a:rPr lang="en-GB" strike="sngStrike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en-GB" strike="sngStrike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-selection any of those who may later-on prove to be among the best ones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... 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„Do not allow a looser to pass the first threshold and to consume more of your budget“!  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577520" y="6365558"/>
            <a:ext cx="61448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B44E66-385C-4B2D-A0BF-C4BDD3D0C0DA}"/>
              </a:ext>
            </a:extLst>
          </p:cNvPr>
          <p:cNvSpPr/>
          <p:nvPr/>
        </p:nvSpPr>
        <p:spPr>
          <a:xfrm>
            <a:off x="77302" y="5956917"/>
            <a:ext cx="10717945" cy="5889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3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302" y="795866"/>
            <a:ext cx="8334331" cy="59067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69850" y="143020"/>
            <a:ext cx="8247063" cy="6561137"/>
            <a:chOff x="44" y="93"/>
            <a:chExt cx="5195" cy="4133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68" y="93"/>
              <a:ext cx="5170" cy="4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5" name="Group 205"/>
            <p:cNvGrpSpPr>
              <a:grpSpLocks/>
            </p:cNvGrpSpPr>
            <p:nvPr/>
          </p:nvGrpSpPr>
          <p:grpSpPr bwMode="auto">
            <a:xfrm>
              <a:off x="44" y="93"/>
              <a:ext cx="5195" cy="4133"/>
              <a:chOff x="44" y="93"/>
              <a:chExt cx="5195" cy="4133"/>
            </a:xfrm>
          </p:grpSpPr>
          <p:sp>
            <p:nvSpPr>
              <p:cNvPr id="168" name="Rectangle 5"/>
              <p:cNvSpPr>
                <a:spLocks noChangeArrowheads="1"/>
              </p:cNvSpPr>
              <p:nvPr/>
            </p:nvSpPr>
            <p:spPr bwMode="auto">
              <a:xfrm>
                <a:off x="68" y="93"/>
                <a:ext cx="5171" cy="413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69" name="Line 6"/>
              <p:cNvSpPr>
                <a:spLocks noChangeShapeType="1"/>
              </p:cNvSpPr>
              <p:nvPr/>
            </p:nvSpPr>
            <p:spPr bwMode="auto">
              <a:xfrm flipV="1">
                <a:off x="679" y="764"/>
                <a:ext cx="0" cy="285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0" name="Line 7"/>
              <p:cNvSpPr>
                <a:spLocks noChangeShapeType="1"/>
              </p:cNvSpPr>
              <p:nvPr/>
            </p:nvSpPr>
            <p:spPr bwMode="auto">
              <a:xfrm flipV="1">
                <a:off x="4546" y="764"/>
                <a:ext cx="0" cy="285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1" name="Line 8"/>
              <p:cNvSpPr>
                <a:spLocks noChangeShapeType="1"/>
              </p:cNvSpPr>
              <p:nvPr/>
            </p:nvSpPr>
            <p:spPr bwMode="auto">
              <a:xfrm flipH="1">
                <a:off x="617" y="3614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2" name="Line 9"/>
              <p:cNvSpPr>
                <a:spLocks noChangeShapeType="1"/>
              </p:cNvSpPr>
              <p:nvPr/>
            </p:nvSpPr>
            <p:spPr bwMode="auto">
              <a:xfrm>
                <a:off x="4546" y="3614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3" name="Rectangle 10"/>
              <p:cNvSpPr>
                <a:spLocks noChangeArrowheads="1"/>
              </p:cNvSpPr>
              <p:nvPr/>
            </p:nvSpPr>
            <p:spPr bwMode="auto">
              <a:xfrm>
                <a:off x="459" y="3543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Line 11"/>
              <p:cNvSpPr>
                <a:spLocks noChangeShapeType="1"/>
              </p:cNvSpPr>
              <p:nvPr/>
            </p:nvSpPr>
            <p:spPr bwMode="auto">
              <a:xfrm flipH="1">
                <a:off x="648" y="357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5" name="Line 12"/>
              <p:cNvSpPr>
                <a:spLocks noChangeShapeType="1"/>
              </p:cNvSpPr>
              <p:nvPr/>
            </p:nvSpPr>
            <p:spPr bwMode="auto">
              <a:xfrm>
                <a:off x="4546" y="357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6" name="Line 13"/>
              <p:cNvSpPr>
                <a:spLocks noChangeShapeType="1"/>
              </p:cNvSpPr>
              <p:nvPr/>
            </p:nvSpPr>
            <p:spPr bwMode="auto">
              <a:xfrm flipH="1">
                <a:off x="648" y="353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7" name="Line 14"/>
              <p:cNvSpPr>
                <a:spLocks noChangeShapeType="1"/>
              </p:cNvSpPr>
              <p:nvPr/>
            </p:nvSpPr>
            <p:spPr bwMode="auto">
              <a:xfrm>
                <a:off x="4546" y="353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8" name="Line 15"/>
              <p:cNvSpPr>
                <a:spLocks noChangeShapeType="1"/>
              </p:cNvSpPr>
              <p:nvPr/>
            </p:nvSpPr>
            <p:spPr bwMode="auto">
              <a:xfrm flipH="1">
                <a:off x="648" y="349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79" name="Line 16"/>
              <p:cNvSpPr>
                <a:spLocks noChangeShapeType="1"/>
              </p:cNvSpPr>
              <p:nvPr/>
            </p:nvSpPr>
            <p:spPr bwMode="auto">
              <a:xfrm>
                <a:off x="4546" y="349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0" name="Line 17"/>
              <p:cNvSpPr>
                <a:spLocks noChangeShapeType="1"/>
              </p:cNvSpPr>
              <p:nvPr/>
            </p:nvSpPr>
            <p:spPr bwMode="auto">
              <a:xfrm flipH="1">
                <a:off x="648" y="345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1" name="Line 18"/>
              <p:cNvSpPr>
                <a:spLocks noChangeShapeType="1"/>
              </p:cNvSpPr>
              <p:nvPr/>
            </p:nvSpPr>
            <p:spPr bwMode="auto">
              <a:xfrm>
                <a:off x="4546" y="345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2" name="Line 19"/>
              <p:cNvSpPr>
                <a:spLocks noChangeShapeType="1"/>
              </p:cNvSpPr>
              <p:nvPr/>
            </p:nvSpPr>
            <p:spPr bwMode="auto">
              <a:xfrm flipH="1">
                <a:off x="648" y="341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3" name="Line 20"/>
              <p:cNvSpPr>
                <a:spLocks noChangeShapeType="1"/>
              </p:cNvSpPr>
              <p:nvPr/>
            </p:nvSpPr>
            <p:spPr bwMode="auto">
              <a:xfrm>
                <a:off x="4546" y="341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4" name="Line 21"/>
              <p:cNvSpPr>
                <a:spLocks noChangeShapeType="1"/>
              </p:cNvSpPr>
              <p:nvPr/>
            </p:nvSpPr>
            <p:spPr bwMode="auto">
              <a:xfrm flipH="1">
                <a:off x="648" y="337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5" name="Line 22"/>
              <p:cNvSpPr>
                <a:spLocks noChangeShapeType="1"/>
              </p:cNvSpPr>
              <p:nvPr/>
            </p:nvSpPr>
            <p:spPr bwMode="auto">
              <a:xfrm>
                <a:off x="4546" y="337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6" name="Line 23"/>
              <p:cNvSpPr>
                <a:spLocks noChangeShapeType="1"/>
              </p:cNvSpPr>
              <p:nvPr/>
            </p:nvSpPr>
            <p:spPr bwMode="auto">
              <a:xfrm flipH="1">
                <a:off x="648" y="3338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7" name="Line 24"/>
              <p:cNvSpPr>
                <a:spLocks noChangeShapeType="1"/>
              </p:cNvSpPr>
              <p:nvPr/>
            </p:nvSpPr>
            <p:spPr bwMode="auto">
              <a:xfrm>
                <a:off x="4546" y="3338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8" name="Line 25"/>
              <p:cNvSpPr>
                <a:spLocks noChangeShapeType="1"/>
              </p:cNvSpPr>
              <p:nvPr/>
            </p:nvSpPr>
            <p:spPr bwMode="auto">
              <a:xfrm flipH="1">
                <a:off x="617" y="3298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89" name="Line 26"/>
              <p:cNvSpPr>
                <a:spLocks noChangeShapeType="1"/>
              </p:cNvSpPr>
              <p:nvPr/>
            </p:nvSpPr>
            <p:spPr bwMode="auto">
              <a:xfrm>
                <a:off x="4546" y="3298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0" name="Line 27"/>
              <p:cNvSpPr>
                <a:spLocks noChangeShapeType="1"/>
              </p:cNvSpPr>
              <p:nvPr/>
            </p:nvSpPr>
            <p:spPr bwMode="auto">
              <a:xfrm>
                <a:off x="679" y="3298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1" name="Rectangle 28"/>
              <p:cNvSpPr>
                <a:spLocks noChangeArrowheads="1"/>
              </p:cNvSpPr>
              <p:nvPr/>
            </p:nvSpPr>
            <p:spPr bwMode="auto">
              <a:xfrm>
                <a:off x="298" y="3227"/>
                <a:ext cx="2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Line 29"/>
              <p:cNvSpPr>
                <a:spLocks noChangeShapeType="1"/>
              </p:cNvSpPr>
              <p:nvPr/>
            </p:nvSpPr>
            <p:spPr bwMode="auto">
              <a:xfrm flipH="1">
                <a:off x="648" y="3258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3" name="Line 30"/>
              <p:cNvSpPr>
                <a:spLocks noChangeShapeType="1"/>
              </p:cNvSpPr>
              <p:nvPr/>
            </p:nvSpPr>
            <p:spPr bwMode="auto">
              <a:xfrm>
                <a:off x="4546" y="3258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4" name="Line 31"/>
              <p:cNvSpPr>
                <a:spLocks noChangeShapeType="1"/>
              </p:cNvSpPr>
              <p:nvPr/>
            </p:nvSpPr>
            <p:spPr bwMode="auto">
              <a:xfrm flipH="1">
                <a:off x="648" y="321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5" name="Line 32"/>
              <p:cNvSpPr>
                <a:spLocks noChangeShapeType="1"/>
              </p:cNvSpPr>
              <p:nvPr/>
            </p:nvSpPr>
            <p:spPr bwMode="auto">
              <a:xfrm>
                <a:off x="4546" y="321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6" name="Line 33"/>
              <p:cNvSpPr>
                <a:spLocks noChangeShapeType="1"/>
              </p:cNvSpPr>
              <p:nvPr/>
            </p:nvSpPr>
            <p:spPr bwMode="auto">
              <a:xfrm flipH="1">
                <a:off x="648" y="317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7" name="Line 34"/>
              <p:cNvSpPr>
                <a:spLocks noChangeShapeType="1"/>
              </p:cNvSpPr>
              <p:nvPr/>
            </p:nvSpPr>
            <p:spPr bwMode="auto">
              <a:xfrm>
                <a:off x="4546" y="317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8" name="Line 35"/>
              <p:cNvSpPr>
                <a:spLocks noChangeShapeType="1"/>
              </p:cNvSpPr>
              <p:nvPr/>
            </p:nvSpPr>
            <p:spPr bwMode="auto">
              <a:xfrm flipH="1">
                <a:off x="648" y="314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199" name="Line 36"/>
              <p:cNvSpPr>
                <a:spLocks noChangeShapeType="1"/>
              </p:cNvSpPr>
              <p:nvPr/>
            </p:nvSpPr>
            <p:spPr bwMode="auto">
              <a:xfrm>
                <a:off x="4546" y="314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0" name="Line 37"/>
              <p:cNvSpPr>
                <a:spLocks noChangeShapeType="1"/>
              </p:cNvSpPr>
              <p:nvPr/>
            </p:nvSpPr>
            <p:spPr bwMode="auto">
              <a:xfrm flipH="1">
                <a:off x="648" y="310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1" name="Line 38"/>
              <p:cNvSpPr>
                <a:spLocks noChangeShapeType="1"/>
              </p:cNvSpPr>
              <p:nvPr/>
            </p:nvSpPr>
            <p:spPr bwMode="auto">
              <a:xfrm>
                <a:off x="4546" y="310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2" name="Line 39"/>
              <p:cNvSpPr>
                <a:spLocks noChangeShapeType="1"/>
              </p:cNvSpPr>
              <p:nvPr/>
            </p:nvSpPr>
            <p:spPr bwMode="auto">
              <a:xfrm flipH="1">
                <a:off x="648" y="306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3" name="Line 40"/>
              <p:cNvSpPr>
                <a:spLocks noChangeShapeType="1"/>
              </p:cNvSpPr>
              <p:nvPr/>
            </p:nvSpPr>
            <p:spPr bwMode="auto">
              <a:xfrm>
                <a:off x="4546" y="306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4" name="Line 41"/>
              <p:cNvSpPr>
                <a:spLocks noChangeShapeType="1"/>
              </p:cNvSpPr>
              <p:nvPr/>
            </p:nvSpPr>
            <p:spPr bwMode="auto">
              <a:xfrm flipH="1">
                <a:off x="648" y="3021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5" name="Line 42"/>
              <p:cNvSpPr>
                <a:spLocks noChangeShapeType="1"/>
              </p:cNvSpPr>
              <p:nvPr/>
            </p:nvSpPr>
            <p:spPr bwMode="auto">
              <a:xfrm>
                <a:off x="4546" y="3021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6" name="Line 43"/>
              <p:cNvSpPr>
                <a:spLocks noChangeShapeType="1"/>
              </p:cNvSpPr>
              <p:nvPr/>
            </p:nvSpPr>
            <p:spPr bwMode="auto">
              <a:xfrm flipH="1">
                <a:off x="617" y="2981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7" name="Line 44"/>
              <p:cNvSpPr>
                <a:spLocks noChangeShapeType="1"/>
              </p:cNvSpPr>
              <p:nvPr/>
            </p:nvSpPr>
            <p:spPr bwMode="auto">
              <a:xfrm>
                <a:off x="4546" y="2981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8" name="Line 45"/>
              <p:cNvSpPr>
                <a:spLocks noChangeShapeType="1"/>
              </p:cNvSpPr>
              <p:nvPr/>
            </p:nvSpPr>
            <p:spPr bwMode="auto">
              <a:xfrm>
                <a:off x="679" y="2981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09" name="Rectangle 46"/>
              <p:cNvSpPr>
                <a:spLocks noChangeArrowheads="1"/>
              </p:cNvSpPr>
              <p:nvPr/>
            </p:nvSpPr>
            <p:spPr bwMode="auto">
              <a:xfrm>
                <a:off x="298" y="2910"/>
                <a:ext cx="2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Line 47"/>
              <p:cNvSpPr>
                <a:spLocks noChangeShapeType="1"/>
              </p:cNvSpPr>
              <p:nvPr/>
            </p:nvSpPr>
            <p:spPr bwMode="auto">
              <a:xfrm flipH="1">
                <a:off x="648" y="294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1" name="Line 48"/>
              <p:cNvSpPr>
                <a:spLocks noChangeShapeType="1"/>
              </p:cNvSpPr>
              <p:nvPr/>
            </p:nvSpPr>
            <p:spPr bwMode="auto">
              <a:xfrm>
                <a:off x="4546" y="294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2" name="Line 49"/>
              <p:cNvSpPr>
                <a:spLocks noChangeShapeType="1"/>
              </p:cNvSpPr>
              <p:nvPr/>
            </p:nvSpPr>
            <p:spPr bwMode="auto">
              <a:xfrm flipH="1">
                <a:off x="648" y="290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3" name="Line 50"/>
              <p:cNvSpPr>
                <a:spLocks noChangeShapeType="1"/>
              </p:cNvSpPr>
              <p:nvPr/>
            </p:nvSpPr>
            <p:spPr bwMode="auto">
              <a:xfrm>
                <a:off x="4546" y="290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4" name="Line 51"/>
              <p:cNvSpPr>
                <a:spLocks noChangeShapeType="1"/>
              </p:cNvSpPr>
              <p:nvPr/>
            </p:nvSpPr>
            <p:spPr bwMode="auto">
              <a:xfrm flipH="1">
                <a:off x="648" y="286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5" name="Line 52"/>
              <p:cNvSpPr>
                <a:spLocks noChangeShapeType="1"/>
              </p:cNvSpPr>
              <p:nvPr/>
            </p:nvSpPr>
            <p:spPr bwMode="auto">
              <a:xfrm>
                <a:off x="4546" y="286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6" name="Line 53"/>
              <p:cNvSpPr>
                <a:spLocks noChangeShapeType="1"/>
              </p:cNvSpPr>
              <p:nvPr/>
            </p:nvSpPr>
            <p:spPr bwMode="auto">
              <a:xfrm flipH="1">
                <a:off x="648" y="282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7" name="Line 54"/>
              <p:cNvSpPr>
                <a:spLocks noChangeShapeType="1"/>
              </p:cNvSpPr>
              <p:nvPr/>
            </p:nvSpPr>
            <p:spPr bwMode="auto">
              <a:xfrm>
                <a:off x="4546" y="282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8" name="Line 55"/>
              <p:cNvSpPr>
                <a:spLocks noChangeShapeType="1"/>
              </p:cNvSpPr>
              <p:nvPr/>
            </p:nvSpPr>
            <p:spPr bwMode="auto">
              <a:xfrm flipH="1">
                <a:off x="648" y="278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19" name="Line 56"/>
              <p:cNvSpPr>
                <a:spLocks noChangeShapeType="1"/>
              </p:cNvSpPr>
              <p:nvPr/>
            </p:nvSpPr>
            <p:spPr bwMode="auto">
              <a:xfrm>
                <a:off x="4546" y="278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0" name="Line 57"/>
              <p:cNvSpPr>
                <a:spLocks noChangeShapeType="1"/>
              </p:cNvSpPr>
              <p:nvPr/>
            </p:nvSpPr>
            <p:spPr bwMode="auto">
              <a:xfrm flipH="1">
                <a:off x="648" y="274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1" name="Line 58"/>
              <p:cNvSpPr>
                <a:spLocks noChangeShapeType="1"/>
              </p:cNvSpPr>
              <p:nvPr/>
            </p:nvSpPr>
            <p:spPr bwMode="auto">
              <a:xfrm>
                <a:off x="4546" y="274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2" name="Line 59"/>
              <p:cNvSpPr>
                <a:spLocks noChangeShapeType="1"/>
              </p:cNvSpPr>
              <p:nvPr/>
            </p:nvSpPr>
            <p:spPr bwMode="auto">
              <a:xfrm flipH="1">
                <a:off x="648" y="2704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3" name="Line 60"/>
              <p:cNvSpPr>
                <a:spLocks noChangeShapeType="1"/>
              </p:cNvSpPr>
              <p:nvPr/>
            </p:nvSpPr>
            <p:spPr bwMode="auto">
              <a:xfrm>
                <a:off x="4546" y="2704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4" name="Line 61"/>
              <p:cNvSpPr>
                <a:spLocks noChangeShapeType="1"/>
              </p:cNvSpPr>
              <p:nvPr/>
            </p:nvSpPr>
            <p:spPr bwMode="auto">
              <a:xfrm flipH="1">
                <a:off x="617" y="2665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5" name="Line 62"/>
              <p:cNvSpPr>
                <a:spLocks noChangeShapeType="1"/>
              </p:cNvSpPr>
              <p:nvPr/>
            </p:nvSpPr>
            <p:spPr bwMode="auto">
              <a:xfrm>
                <a:off x="4546" y="2665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6" name="Line 63"/>
              <p:cNvSpPr>
                <a:spLocks noChangeShapeType="1"/>
              </p:cNvSpPr>
              <p:nvPr/>
            </p:nvSpPr>
            <p:spPr bwMode="auto">
              <a:xfrm>
                <a:off x="679" y="2665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7" name="Rectangle 64"/>
              <p:cNvSpPr>
                <a:spLocks noChangeArrowheads="1"/>
              </p:cNvSpPr>
              <p:nvPr/>
            </p:nvSpPr>
            <p:spPr bwMode="auto">
              <a:xfrm>
                <a:off x="298" y="2594"/>
                <a:ext cx="2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Line 65"/>
              <p:cNvSpPr>
                <a:spLocks noChangeShapeType="1"/>
              </p:cNvSpPr>
              <p:nvPr/>
            </p:nvSpPr>
            <p:spPr bwMode="auto">
              <a:xfrm flipH="1">
                <a:off x="648" y="262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29" name="Line 66"/>
              <p:cNvSpPr>
                <a:spLocks noChangeShapeType="1"/>
              </p:cNvSpPr>
              <p:nvPr/>
            </p:nvSpPr>
            <p:spPr bwMode="auto">
              <a:xfrm>
                <a:off x="4546" y="262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0" name="Line 67"/>
              <p:cNvSpPr>
                <a:spLocks noChangeShapeType="1"/>
              </p:cNvSpPr>
              <p:nvPr/>
            </p:nvSpPr>
            <p:spPr bwMode="auto">
              <a:xfrm flipH="1">
                <a:off x="648" y="258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1" name="Line 68"/>
              <p:cNvSpPr>
                <a:spLocks noChangeShapeType="1"/>
              </p:cNvSpPr>
              <p:nvPr/>
            </p:nvSpPr>
            <p:spPr bwMode="auto">
              <a:xfrm>
                <a:off x="4546" y="258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2" name="Line 69"/>
              <p:cNvSpPr>
                <a:spLocks noChangeShapeType="1"/>
              </p:cNvSpPr>
              <p:nvPr/>
            </p:nvSpPr>
            <p:spPr bwMode="auto">
              <a:xfrm flipH="1">
                <a:off x="648" y="254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3" name="Line 70"/>
              <p:cNvSpPr>
                <a:spLocks noChangeShapeType="1"/>
              </p:cNvSpPr>
              <p:nvPr/>
            </p:nvSpPr>
            <p:spPr bwMode="auto">
              <a:xfrm>
                <a:off x="4546" y="254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4" name="Line 71"/>
              <p:cNvSpPr>
                <a:spLocks noChangeShapeType="1"/>
              </p:cNvSpPr>
              <p:nvPr/>
            </p:nvSpPr>
            <p:spPr bwMode="auto">
              <a:xfrm flipH="1">
                <a:off x="648" y="250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5" name="Line 72"/>
              <p:cNvSpPr>
                <a:spLocks noChangeShapeType="1"/>
              </p:cNvSpPr>
              <p:nvPr/>
            </p:nvSpPr>
            <p:spPr bwMode="auto">
              <a:xfrm>
                <a:off x="4546" y="250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6" name="Line 73"/>
              <p:cNvSpPr>
                <a:spLocks noChangeShapeType="1"/>
              </p:cNvSpPr>
              <p:nvPr/>
            </p:nvSpPr>
            <p:spPr bwMode="auto">
              <a:xfrm flipH="1">
                <a:off x="648" y="246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7" name="Line 74"/>
              <p:cNvSpPr>
                <a:spLocks noChangeShapeType="1"/>
              </p:cNvSpPr>
              <p:nvPr/>
            </p:nvSpPr>
            <p:spPr bwMode="auto">
              <a:xfrm>
                <a:off x="4546" y="246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8" name="Line 75"/>
              <p:cNvSpPr>
                <a:spLocks noChangeShapeType="1"/>
              </p:cNvSpPr>
              <p:nvPr/>
            </p:nvSpPr>
            <p:spPr bwMode="auto">
              <a:xfrm flipH="1">
                <a:off x="648" y="242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39" name="Line 76"/>
              <p:cNvSpPr>
                <a:spLocks noChangeShapeType="1"/>
              </p:cNvSpPr>
              <p:nvPr/>
            </p:nvSpPr>
            <p:spPr bwMode="auto">
              <a:xfrm>
                <a:off x="4546" y="242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0" name="Line 77"/>
              <p:cNvSpPr>
                <a:spLocks noChangeShapeType="1"/>
              </p:cNvSpPr>
              <p:nvPr/>
            </p:nvSpPr>
            <p:spPr bwMode="auto">
              <a:xfrm flipH="1">
                <a:off x="648" y="238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1" name="Line 78"/>
              <p:cNvSpPr>
                <a:spLocks noChangeShapeType="1"/>
              </p:cNvSpPr>
              <p:nvPr/>
            </p:nvSpPr>
            <p:spPr bwMode="auto">
              <a:xfrm>
                <a:off x="4546" y="238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2" name="Line 79"/>
              <p:cNvSpPr>
                <a:spLocks noChangeShapeType="1"/>
              </p:cNvSpPr>
              <p:nvPr/>
            </p:nvSpPr>
            <p:spPr bwMode="auto">
              <a:xfrm flipH="1">
                <a:off x="617" y="2347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3" name="Line 80"/>
              <p:cNvSpPr>
                <a:spLocks noChangeShapeType="1"/>
              </p:cNvSpPr>
              <p:nvPr/>
            </p:nvSpPr>
            <p:spPr bwMode="auto">
              <a:xfrm>
                <a:off x="4546" y="2347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4" name="Line 81"/>
              <p:cNvSpPr>
                <a:spLocks noChangeShapeType="1"/>
              </p:cNvSpPr>
              <p:nvPr/>
            </p:nvSpPr>
            <p:spPr bwMode="auto">
              <a:xfrm>
                <a:off x="679" y="2347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5" name="Rectangle 82"/>
              <p:cNvSpPr>
                <a:spLocks noChangeArrowheads="1"/>
              </p:cNvSpPr>
              <p:nvPr/>
            </p:nvSpPr>
            <p:spPr bwMode="auto">
              <a:xfrm>
                <a:off x="298" y="2277"/>
                <a:ext cx="23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Line 83"/>
              <p:cNvSpPr>
                <a:spLocks noChangeShapeType="1"/>
              </p:cNvSpPr>
              <p:nvPr/>
            </p:nvSpPr>
            <p:spPr bwMode="auto">
              <a:xfrm flipH="1">
                <a:off x="648" y="230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7" name="Line 84"/>
              <p:cNvSpPr>
                <a:spLocks noChangeShapeType="1"/>
              </p:cNvSpPr>
              <p:nvPr/>
            </p:nvSpPr>
            <p:spPr bwMode="auto">
              <a:xfrm>
                <a:off x="4546" y="230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8" name="Line 85"/>
              <p:cNvSpPr>
                <a:spLocks noChangeShapeType="1"/>
              </p:cNvSpPr>
              <p:nvPr/>
            </p:nvSpPr>
            <p:spPr bwMode="auto">
              <a:xfrm flipH="1">
                <a:off x="648" y="226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49" name="Line 86"/>
              <p:cNvSpPr>
                <a:spLocks noChangeShapeType="1"/>
              </p:cNvSpPr>
              <p:nvPr/>
            </p:nvSpPr>
            <p:spPr bwMode="auto">
              <a:xfrm>
                <a:off x="4546" y="226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0" name="Line 87"/>
              <p:cNvSpPr>
                <a:spLocks noChangeShapeType="1"/>
              </p:cNvSpPr>
              <p:nvPr/>
            </p:nvSpPr>
            <p:spPr bwMode="auto">
              <a:xfrm flipH="1">
                <a:off x="648" y="222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1" name="Line 88"/>
              <p:cNvSpPr>
                <a:spLocks noChangeShapeType="1"/>
              </p:cNvSpPr>
              <p:nvPr/>
            </p:nvSpPr>
            <p:spPr bwMode="auto">
              <a:xfrm>
                <a:off x="4546" y="222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2" name="Line 89"/>
              <p:cNvSpPr>
                <a:spLocks noChangeShapeType="1"/>
              </p:cNvSpPr>
              <p:nvPr/>
            </p:nvSpPr>
            <p:spPr bwMode="auto">
              <a:xfrm flipH="1">
                <a:off x="648" y="218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3" name="Line 90"/>
              <p:cNvSpPr>
                <a:spLocks noChangeShapeType="1"/>
              </p:cNvSpPr>
              <p:nvPr/>
            </p:nvSpPr>
            <p:spPr bwMode="auto">
              <a:xfrm>
                <a:off x="4546" y="218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4" name="Line 91"/>
              <p:cNvSpPr>
                <a:spLocks noChangeShapeType="1"/>
              </p:cNvSpPr>
              <p:nvPr/>
            </p:nvSpPr>
            <p:spPr bwMode="auto">
              <a:xfrm flipH="1">
                <a:off x="648" y="215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5" name="Line 92"/>
              <p:cNvSpPr>
                <a:spLocks noChangeShapeType="1"/>
              </p:cNvSpPr>
              <p:nvPr/>
            </p:nvSpPr>
            <p:spPr bwMode="auto">
              <a:xfrm>
                <a:off x="4546" y="215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6" name="Line 93"/>
              <p:cNvSpPr>
                <a:spLocks noChangeShapeType="1"/>
              </p:cNvSpPr>
              <p:nvPr/>
            </p:nvSpPr>
            <p:spPr bwMode="auto">
              <a:xfrm flipH="1">
                <a:off x="648" y="211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7" name="Line 94"/>
              <p:cNvSpPr>
                <a:spLocks noChangeShapeType="1"/>
              </p:cNvSpPr>
              <p:nvPr/>
            </p:nvSpPr>
            <p:spPr bwMode="auto">
              <a:xfrm>
                <a:off x="4546" y="211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8" name="Line 95"/>
              <p:cNvSpPr>
                <a:spLocks noChangeShapeType="1"/>
              </p:cNvSpPr>
              <p:nvPr/>
            </p:nvSpPr>
            <p:spPr bwMode="auto">
              <a:xfrm flipH="1">
                <a:off x="648" y="2071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59" name="Line 96"/>
              <p:cNvSpPr>
                <a:spLocks noChangeShapeType="1"/>
              </p:cNvSpPr>
              <p:nvPr/>
            </p:nvSpPr>
            <p:spPr bwMode="auto">
              <a:xfrm>
                <a:off x="4546" y="2071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0" name="Line 97"/>
              <p:cNvSpPr>
                <a:spLocks noChangeShapeType="1"/>
              </p:cNvSpPr>
              <p:nvPr/>
            </p:nvSpPr>
            <p:spPr bwMode="auto">
              <a:xfrm flipH="1">
                <a:off x="617" y="2031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1" name="Line 98"/>
              <p:cNvSpPr>
                <a:spLocks noChangeShapeType="1"/>
              </p:cNvSpPr>
              <p:nvPr/>
            </p:nvSpPr>
            <p:spPr bwMode="auto">
              <a:xfrm>
                <a:off x="4546" y="2031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2" name="Line 99"/>
              <p:cNvSpPr>
                <a:spLocks noChangeShapeType="1"/>
              </p:cNvSpPr>
              <p:nvPr/>
            </p:nvSpPr>
            <p:spPr bwMode="auto">
              <a:xfrm>
                <a:off x="679" y="2031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3" name="Rectangle 100"/>
              <p:cNvSpPr>
                <a:spLocks noChangeArrowheads="1"/>
              </p:cNvSpPr>
              <p:nvPr/>
            </p:nvSpPr>
            <p:spPr bwMode="auto">
              <a:xfrm>
                <a:off x="218" y="1960"/>
                <a:ext cx="3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Line 101"/>
              <p:cNvSpPr>
                <a:spLocks noChangeShapeType="1"/>
              </p:cNvSpPr>
              <p:nvPr/>
            </p:nvSpPr>
            <p:spPr bwMode="auto">
              <a:xfrm flipH="1">
                <a:off x="648" y="1991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5" name="Line 102"/>
              <p:cNvSpPr>
                <a:spLocks noChangeShapeType="1"/>
              </p:cNvSpPr>
              <p:nvPr/>
            </p:nvSpPr>
            <p:spPr bwMode="auto">
              <a:xfrm>
                <a:off x="4546" y="1991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6" name="Line 103"/>
              <p:cNvSpPr>
                <a:spLocks noChangeShapeType="1"/>
              </p:cNvSpPr>
              <p:nvPr/>
            </p:nvSpPr>
            <p:spPr bwMode="auto">
              <a:xfrm flipH="1">
                <a:off x="648" y="195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7" name="Line 104"/>
              <p:cNvSpPr>
                <a:spLocks noChangeShapeType="1"/>
              </p:cNvSpPr>
              <p:nvPr/>
            </p:nvSpPr>
            <p:spPr bwMode="auto">
              <a:xfrm>
                <a:off x="4546" y="195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8" name="Line 105"/>
              <p:cNvSpPr>
                <a:spLocks noChangeShapeType="1"/>
              </p:cNvSpPr>
              <p:nvPr/>
            </p:nvSpPr>
            <p:spPr bwMode="auto">
              <a:xfrm flipH="1">
                <a:off x="648" y="191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69" name="Line 106"/>
              <p:cNvSpPr>
                <a:spLocks noChangeShapeType="1"/>
              </p:cNvSpPr>
              <p:nvPr/>
            </p:nvSpPr>
            <p:spPr bwMode="auto">
              <a:xfrm>
                <a:off x="4546" y="191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0" name="Line 107"/>
              <p:cNvSpPr>
                <a:spLocks noChangeShapeType="1"/>
              </p:cNvSpPr>
              <p:nvPr/>
            </p:nvSpPr>
            <p:spPr bwMode="auto">
              <a:xfrm flipH="1">
                <a:off x="648" y="187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1" name="Line 108"/>
              <p:cNvSpPr>
                <a:spLocks noChangeShapeType="1"/>
              </p:cNvSpPr>
              <p:nvPr/>
            </p:nvSpPr>
            <p:spPr bwMode="auto">
              <a:xfrm>
                <a:off x="4546" y="187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2" name="Line 109"/>
              <p:cNvSpPr>
                <a:spLocks noChangeShapeType="1"/>
              </p:cNvSpPr>
              <p:nvPr/>
            </p:nvSpPr>
            <p:spPr bwMode="auto">
              <a:xfrm flipH="1">
                <a:off x="648" y="183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3" name="Line 110"/>
              <p:cNvSpPr>
                <a:spLocks noChangeShapeType="1"/>
              </p:cNvSpPr>
              <p:nvPr/>
            </p:nvSpPr>
            <p:spPr bwMode="auto">
              <a:xfrm>
                <a:off x="4546" y="183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4" name="Line 111"/>
              <p:cNvSpPr>
                <a:spLocks noChangeShapeType="1"/>
              </p:cNvSpPr>
              <p:nvPr/>
            </p:nvSpPr>
            <p:spPr bwMode="auto">
              <a:xfrm flipH="1">
                <a:off x="648" y="1794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5" name="Line 112"/>
              <p:cNvSpPr>
                <a:spLocks noChangeShapeType="1"/>
              </p:cNvSpPr>
              <p:nvPr/>
            </p:nvSpPr>
            <p:spPr bwMode="auto">
              <a:xfrm>
                <a:off x="4546" y="1794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6" name="Line 113"/>
              <p:cNvSpPr>
                <a:spLocks noChangeShapeType="1"/>
              </p:cNvSpPr>
              <p:nvPr/>
            </p:nvSpPr>
            <p:spPr bwMode="auto">
              <a:xfrm flipH="1">
                <a:off x="648" y="1754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7" name="Line 114"/>
              <p:cNvSpPr>
                <a:spLocks noChangeShapeType="1"/>
              </p:cNvSpPr>
              <p:nvPr/>
            </p:nvSpPr>
            <p:spPr bwMode="auto">
              <a:xfrm>
                <a:off x="4546" y="1754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8" name="Line 115"/>
              <p:cNvSpPr>
                <a:spLocks noChangeShapeType="1"/>
              </p:cNvSpPr>
              <p:nvPr/>
            </p:nvSpPr>
            <p:spPr bwMode="auto">
              <a:xfrm flipH="1">
                <a:off x="617" y="1714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79" name="Line 116"/>
              <p:cNvSpPr>
                <a:spLocks noChangeShapeType="1"/>
              </p:cNvSpPr>
              <p:nvPr/>
            </p:nvSpPr>
            <p:spPr bwMode="auto">
              <a:xfrm>
                <a:off x="4546" y="1714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0" name="Line 117"/>
              <p:cNvSpPr>
                <a:spLocks noChangeShapeType="1"/>
              </p:cNvSpPr>
              <p:nvPr/>
            </p:nvSpPr>
            <p:spPr bwMode="auto">
              <a:xfrm>
                <a:off x="679" y="1714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1" name="Rectangle 118"/>
              <p:cNvSpPr>
                <a:spLocks noChangeArrowheads="1"/>
              </p:cNvSpPr>
              <p:nvPr/>
            </p:nvSpPr>
            <p:spPr bwMode="auto">
              <a:xfrm>
                <a:off x="218" y="1644"/>
                <a:ext cx="3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1200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Line 119"/>
              <p:cNvSpPr>
                <a:spLocks noChangeShapeType="1"/>
              </p:cNvSpPr>
              <p:nvPr/>
            </p:nvSpPr>
            <p:spPr bwMode="auto">
              <a:xfrm flipH="1">
                <a:off x="648" y="167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3" name="Line 120"/>
              <p:cNvSpPr>
                <a:spLocks noChangeShapeType="1"/>
              </p:cNvSpPr>
              <p:nvPr/>
            </p:nvSpPr>
            <p:spPr bwMode="auto">
              <a:xfrm>
                <a:off x="4546" y="167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4" name="Line 121"/>
              <p:cNvSpPr>
                <a:spLocks noChangeShapeType="1"/>
              </p:cNvSpPr>
              <p:nvPr/>
            </p:nvSpPr>
            <p:spPr bwMode="auto">
              <a:xfrm flipH="1">
                <a:off x="648" y="1635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5" name="Line 122"/>
              <p:cNvSpPr>
                <a:spLocks noChangeShapeType="1"/>
              </p:cNvSpPr>
              <p:nvPr/>
            </p:nvSpPr>
            <p:spPr bwMode="auto">
              <a:xfrm>
                <a:off x="4546" y="1635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6" name="Line 123"/>
              <p:cNvSpPr>
                <a:spLocks noChangeShapeType="1"/>
              </p:cNvSpPr>
              <p:nvPr/>
            </p:nvSpPr>
            <p:spPr bwMode="auto">
              <a:xfrm flipH="1">
                <a:off x="648" y="159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7" name="Line 124"/>
              <p:cNvSpPr>
                <a:spLocks noChangeShapeType="1"/>
              </p:cNvSpPr>
              <p:nvPr/>
            </p:nvSpPr>
            <p:spPr bwMode="auto">
              <a:xfrm>
                <a:off x="4546" y="159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8" name="Line 125"/>
              <p:cNvSpPr>
                <a:spLocks noChangeShapeType="1"/>
              </p:cNvSpPr>
              <p:nvPr/>
            </p:nvSpPr>
            <p:spPr bwMode="auto">
              <a:xfrm flipH="1">
                <a:off x="648" y="155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89" name="Line 126"/>
              <p:cNvSpPr>
                <a:spLocks noChangeShapeType="1"/>
              </p:cNvSpPr>
              <p:nvPr/>
            </p:nvSpPr>
            <p:spPr bwMode="auto">
              <a:xfrm>
                <a:off x="4546" y="155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0" name="Line 127"/>
              <p:cNvSpPr>
                <a:spLocks noChangeShapeType="1"/>
              </p:cNvSpPr>
              <p:nvPr/>
            </p:nvSpPr>
            <p:spPr bwMode="auto">
              <a:xfrm flipH="1">
                <a:off x="648" y="1516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1" name="Line 128"/>
              <p:cNvSpPr>
                <a:spLocks noChangeShapeType="1"/>
              </p:cNvSpPr>
              <p:nvPr/>
            </p:nvSpPr>
            <p:spPr bwMode="auto">
              <a:xfrm>
                <a:off x="4546" y="1516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2" name="Line 129"/>
              <p:cNvSpPr>
                <a:spLocks noChangeShapeType="1"/>
              </p:cNvSpPr>
              <p:nvPr/>
            </p:nvSpPr>
            <p:spPr bwMode="auto">
              <a:xfrm flipH="1">
                <a:off x="648" y="1477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3" name="Line 130"/>
              <p:cNvSpPr>
                <a:spLocks noChangeShapeType="1"/>
              </p:cNvSpPr>
              <p:nvPr/>
            </p:nvSpPr>
            <p:spPr bwMode="auto">
              <a:xfrm>
                <a:off x="4546" y="1477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4" name="Line 131"/>
              <p:cNvSpPr>
                <a:spLocks noChangeShapeType="1"/>
              </p:cNvSpPr>
              <p:nvPr/>
            </p:nvSpPr>
            <p:spPr bwMode="auto">
              <a:xfrm flipH="1">
                <a:off x="648" y="1438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5" name="Line 132"/>
              <p:cNvSpPr>
                <a:spLocks noChangeShapeType="1"/>
              </p:cNvSpPr>
              <p:nvPr/>
            </p:nvSpPr>
            <p:spPr bwMode="auto">
              <a:xfrm>
                <a:off x="4546" y="1438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6" name="Line 133"/>
              <p:cNvSpPr>
                <a:spLocks noChangeShapeType="1"/>
              </p:cNvSpPr>
              <p:nvPr/>
            </p:nvSpPr>
            <p:spPr bwMode="auto">
              <a:xfrm flipH="1">
                <a:off x="617" y="1398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7" name="Line 134"/>
              <p:cNvSpPr>
                <a:spLocks noChangeShapeType="1"/>
              </p:cNvSpPr>
              <p:nvPr/>
            </p:nvSpPr>
            <p:spPr bwMode="auto">
              <a:xfrm>
                <a:off x="4546" y="1398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8" name="Line 135"/>
              <p:cNvSpPr>
                <a:spLocks noChangeShapeType="1"/>
              </p:cNvSpPr>
              <p:nvPr/>
            </p:nvSpPr>
            <p:spPr bwMode="auto">
              <a:xfrm>
                <a:off x="679" y="1398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299" name="Rectangle 136"/>
              <p:cNvSpPr>
                <a:spLocks noChangeArrowheads="1"/>
              </p:cNvSpPr>
              <p:nvPr/>
            </p:nvSpPr>
            <p:spPr bwMode="auto">
              <a:xfrm>
                <a:off x="218" y="1327"/>
                <a:ext cx="3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1400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Line 137"/>
              <p:cNvSpPr>
                <a:spLocks noChangeShapeType="1"/>
              </p:cNvSpPr>
              <p:nvPr/>
            </p:nvSpPr>
            <p:spPr bwMode="auto">
              <a:xfrm flipH="1">
                <a:off x="648" y="1358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1" name="Line 138"/>
              <p:cNvSpPr>
                <a:spLocks noChangeShapeType="1"/>
              </p:cNvSpPr>
              <p:nvPr/>
            </p:nvSpPr>
            <p:spPr bwMode="auto">
              <a:xfrm>
                <a:off x="4546" y="1358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2" name="Line 139"/>
              <p:cNvSpPr>
                <a:spLocks noChangeShapeType="1"/>
              </p:cNvSpPr>
              <p:nvPr/>
            </p:nvSpPr>
            <p:spPr bwMode="auto">
              <a:xfrm flipH="1">
                <a:off x="648" y="1318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3" name="Line 140"/>
              <p:cNvSpPr>
                <a:spLocks noChangeShapeType="1"/>
              </p:cNvSpPr>
              <p:nvPr/>
            </p:nvSpPr>
            <p:spPr bwMode="auto">
              <a:xfrm>
                <a:off x="4546" y="1318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4" name="Line 141"/>
              <p:cNvSpPr>
                <a:spLocks noChangeShapeType="1"/>
              </p:cNvSpPr>
              <p:nvPr/>
            </p:nvSpPr>
            <p:spPr bwMode="auto">
              <a:xfrm flipH="1">
                <a:off x="648" y="1279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5" name="Line 142"/>
              <p:cNvSpPr>
                <a:spLocks noChangeShapeType="1"/>
              </p:cNvSpPr>
              <p:nvPr/>
            </p:nvSpPr>
            <p:spPr bwMode="auto">
              <a:xfrm>
                <a:off x="4546" y="1279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6" name="Line 143"/>
              <p:cNvSpPr>
                <a:spLocks noChangeShapeType="1"/>
              </p:cNvSpPr>
              <p:nvPr/>
            </p:nvSpPr>
            <p:spPr bwMode="auto">
              <a:xfrm flipH="1">
                <a:off x="648" y="124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7" name="Line 144"/>
              <p:cNvSpPr>
                <a:spLocks noChangeShapeType="1"/>
              </p:cNvSpPr>
              <p:nvPr/>
            </p:nvSpPr>
            <p:spPr bwMode="auto">
              <a:xfrm>
                <a:off x="4546" y="124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8" name="Line 145"/>
              <p:cNvSpPr>
                <a:spLocks noChangeShapeType="1"/>
              </p:cNvSpPr>
              <p:nvPr/>
            </p:nvSpPr>
            <p:spPr bwMode="auto">
              <a:xfrm flipH="1">
                <a:off x="648" y="120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09" name="Line 146"/>
              <p:cNvSpPr>
                <a:spLocks noChangeShapeType="1"/>
              </p:cNvSpPr>
              <p:nvPr/>
            </p:nvSpPr>
            <p:spPr bwMode="auto">
              <a:xfrm>
                <a:off x="4546" y="120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0" name="Line 147"/>
              <p:cNvSpPr>
                <a:spLocks noChangeShapeType="1"/>
              </p:cNvSpPr>
              <p:nvPr/>
            </p:nvSpPr>
            <p:spPr bwMode="auto">
              <a:xfrm flipH="1">
                <a:off x="648" y="116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1" name="Line 148"/>
              <p:cNvSpPr>
                <a:spLocks noChangeShapeType="1"/>
              </p:cNvSpPr>
              <p:nvPr/>
            </p:nvSpPr>
            <p:spPr bwMode="auto">
              <a:xfrm>
                <a:off x="4546" y="116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2" name="Line 149"/>
              <p:cNvSpPr>
                <a:spLocks noChangeShapeType="1"/>
              </p:cNvSpPr>
              <p:nvPr/>
            </p:nvSpPr>
            <p:spPr bwMode="auto">
              <a:xfrm flipH="1">
                <a:off x="648" y="1120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3" name="Line 150"/>
              <p:cNvSpPr>
                <a:spLocks noChangeShapeType="1"/>
              </p:cNvSpPr>
              <p:nvPr/>
            </p:nvSpPr>
            <p:spPr bwMode="auto">
              <a:xfrm>
                <a:off x="4546" y="1120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4" name="Line 151"/>
              <p:cNvSpPr>
                <a:spLocks noChangeShapeType="1"/>
              </p:cNvSpPr>
              <p:nvPr/>
            </p:nvSpPr>
            <p:spPr bwMode="auto">
              <a:xfrm flipH="1">
                <a:off x="617" y="1081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5" name="Line 152"/>
              <p:cNvSpPr>
                <a:spLocks noChangeShapeType="1"/>
              </p:cNvSpPr>
              <p:nvPr/>
            </p:nvSpPr>
            <p:spPr bwMode="auto">
              <a:xfrm>
                <a:off x="4546" y="1081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6" name="Line 153"/>
              <p:cNvSpPr>
                <a:spLocks noChangeShapeType="1"/>
              </p:cNvSpPr>
              <p:nvPr/>
            </p:nvSpPr>
            <p:spPr bwMode="auto">
              <a:xfrm>
                <a:off x="679" y="1081"/>
                <a:ext cx="3867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7" name="Rectangle 154"/>
              <p:cNvSpPr>
                <a:spLocks noChangeArrowheads="1"/>
              </p:cNvSpPr>
              <p:nvPr/>
            </p:nvSpPr>
            <p:spPr bwMode="auto">
              <a:xfrm>
                <a:off x="218" y="1010"/>
                <a:ext cx="3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1600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Line 155"/>
              <p:cNvSpPr>
                <a:spLocks noChangeShapeType="1"/>
              </p:cNvSpPr>
              <p:nvPr/>
            </p:nvSpPr>
            <p:spPr bwMode="auto">
              <a:xfrm flipH="1">
                <a:off x="648" y="104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19" name="Line 156"/>
              <p:cNvSpPr>
                <a:spLocks noChangeShapeType="1"/>
              </p:cNvSpPr>
              <p:nvPr/>
            </p:nvSpPr>
            <p:spPr bwMode="auto">
              <a:xfrm>
                <a:off x="4546" y="104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0" name="Line 157"/>
              <p:cNvSpPr>
                <a:spLocks noChangeShapeType="1"/>
              </p:cNvSpPr>
              <p:nvPr/>
            </p:nvSpPr>
            <p:spPr bwMode="auto">
              <a:xfrm flipH="1">
                <a:off x="648" y="100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1" name="Line 158"/>
              <p:cNvSpPr>
                <a:spLocks noChangeShapeType="1"/>
              </p:cNvSpPr>
              <p:nvPr/>
            </p:nvSpPr>
            <p:spPr bwMode="auto">
              <a:xfrm>
                <a:off x="4546" y="100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2" name="Line 159"/>
              <p:cNvSpPr>
                <a:spLocks noChangeShapeType="1"/>
              </p:cNvSpPr>
              <p:nvPr/>
            </p:nvSpPr>
            <p:spPr bwMode="auto">
              <a:xfrm flipH="1">
                <a:off x="648" y="96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3" name="Line 160"/>
              <p:cNvSpPr>
                <a:spLocks noChangeShapeType="1"/>
              </p:cNvSpPr>
              <p:nvPr/>
            </p:nvSpPr>
            <p:spPr bwMode="auto">
              <a:xfrm>
                <a:off x="4546" y="96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4" name="Line 161"/>
              <p:cNvSpPr>
                <a:spLocks noChangeShapeType="1"/>
              </p:cNvSpPr>
              <p:nvPr/>
            </p:nvSpPr>
            <p:spPr bwMode="auto">
              <a:xfrm flipH="1">
                <a:off x="648" y="922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5" name="Line 162"/>
              <p:cNvSpPr>
                <a:spLocks noChangeShapeType="1"/>
              </p:cNvSpPr>
              <p:nvPr/>
            </p:nvSpPr>
            <p:spPr bwMode="auto">
              <a:xfrm>
                <a:off x="4546" y="922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6" name="Line 163"/>
              <p:cNvSpPr>
                <a:spLocks noChangeShapeType="1"/>
              </p:cNvSpPr>
              <p:nvPr/>
            </p:nvSpPr>
            <p:spPr bwMode="auto">
              <a:xfrm flipH="1">
                <a:off x="648" y="883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7" name="Line 164"/>
              <p:cNvSpPr>
                <a:spLocks noChangeShapeType="1"/>
              </p:cNvSpPr>
              <p:nvPr/>
            </p:nvSpPr>
            <p:spPr bwMode="auto">
              <a:xfrm>
                <a:off x="4546" y="883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8" name="Line 165"/>
              <p:cNvSpPr>
                <a:spLocks noChangeShapeType="1"/>
              </p:cNvSpPr>
              <p:nvPr/>
            </p:nvSpPr>
            <p:spPr bwMode="auto">
              <a:xfrm flipH="1">
                <a:off x="648" y="844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29" name="Line 166"/>
              <p:cNvSpPr>
                <a:spLocks noChangeShapeType="1"/>
              </p:cNvSpPr>
              <p:nvPr/>
            </p:nvSpPr>
            <p:spPr bwMode="auto">
              <a:xfrm>
                <a:off x="4546" y="844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0" name="Line 167"/>
              <p:cNvSpPr>
                <a:spLocks noChangeShapeType="1"/>
              </p:cNvSpPr>
              <p:nvPr/>
            </p:nvSpPr>
            <p:spPr bwMode="auto">
              <a:xfrm flipH="1">
                <a:off x="648" y="804"/>
                <a:ext cx="3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1" name="Line 168"/>
              <p:cNvSpPr>
                <a:spLocks noChangeShapeType="1"/>
              </p:cNvSpPr>
              <p:nvPr/>
            </p:nvSpPr>
            <p:spPr bwMode="auto">
              <a:xfrm>
                <a:off x="4546" y="804"/>
                <a:ext cx="30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2" name="Line 169"/>
              <p:cNvSpPr>
                <a:spLocks noChangeShapeType="1"/>
              </p:cNvSpPr>
              <p:nvPr/>
            </p:nvSpPr>
            <p:spPr bwMode="auto">
              <a:xfrm flipH="1">
                <a:off x="617" y="764"/>
                <a:ext cx="62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3" name="Line 170"/>
              <p:cNvSpPr>
                <a:spLocks noChangeShapeType="1"/>
              </p:cNvSpPr>
              <p:nvPr/>
            </p:nvSpPr>
            <p:spPr bwMode="auto">
              <a:xfrm>
                <a:off x="4546" y="764"/>
                <a:ext cx="61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4" name="Rectangle 171"/>
              <p:cNvSpPr>
                <a:spLocks noChangeArrowheads="1"/>
              </p:cNvSpPr>
              <p:nvPr/>
            </p:nvSpPr>
            <p:spPr bwMode="auto">
              <a:xfrm>
                <a:off x="218" y="693"/>
                <a:ext cx="30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1800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" name="Rectangle 172"/>
              <p:cNvSpPr>
                <a:spLocks noChangeArrowheads="1"/>
              </p:cNvSpPr>
              <p:nvPr/>
            </p:nvSpPr>
            <p:spPr bwMode="auto">
              <a:xfrm rot="16200000">
                <a:off x="-1425" y="2093"/>
                <a:ext cx="313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20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Number of possible cultivars (combinations)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" name="Line 173"/>
              <p:cNvSpPr>
                <a:spLocks noChangeShapeType="1"/>
              </p:cNvSpPr>
              <p:nvPr/>
            </p:nvSpPr>
            <p:spPr bwMode="auto">
              <a:xfrm>
                <a:off x="679" y="3614"/>
                <a:ext cx="386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7" name="Line 174"/>
              <p:cNvSpPr>
                <a:spLocks noChangeShapeType="1"/>
              </p:cNvSpPr>
              <p:nvPr/>
            </p:nvSpPr>
            <p:spPr bwMode="auto">
              <a:xfrm>
                <a:off x="679" y="764"/>
                <a:ext cx="3867" cy="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8" name="Line 175"/>
              <p:cNvSpPr>
                <a:spLocks noChangeShapeType="1"/>
              </p:cNvSpPr>
              <p:nvPr/>
            </p:nvSpPr>
            <p:spPr bwMode="auto">
              <a:xfrm>
                <a:off x="679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39" name="Line 176"/>
              <p:cNvSpPr>
                <a:spLocks noChangeShapeType="1"/>
              </p:cNvSpPr>
              <p:nvPr/>
            </p:nvSpPr>
            <p:spPr bwMode="auto">
              <a:xfrm flipV="1">
                <a:off x="679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0" name="Rectangle 177"/>
              <p:cNvSpPr>
                <a:spLocks noChangeArrowheads="1"/>
              </p:cNvSpPr>
              <p:nvPr/>
            </p:nvSpPr>
            <p:spPr bwMode="auto">
              <a:xfrm>
                <a:off x="607" y="3690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" name="Line 178"/>
              <p:cNvSpPr>
                <a:spLocks noChangeShapeType="1"/>
              </p:cNvSpPr>
              <p:nvPr/>
            </p:nvSpPr>
            <p:spPr bwMode="auto">
              <a:xfrm>
                <a:off x="862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2" name="Line 179"/>
              <p:cNvSpPr>
                <a:spLocks noChangeShapeType="1"/>
              </p:cNvSpPr>
              <p:nvPr/>
            </p:nvSpPr>
            <p:spPr bwMode="auto">
              <a:xfrm flipV="1">
                <a:off x="862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3" name="Line 180"/>
              <p:cNvSpPr>
                <a:spLocks noChangeShapeType="1"/>
              </p:cNvSpPr>
              <p:nvPr/>
            </p:nvSpPr>
            <p:spPr bwMode="auto">
              <a:xfrm>
                <a:off x="1047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4" name="Line 181"/>
              <p:cNvSpPr>
                <a:spLocks noChangeShapeType="1"/>
              </p:cNvSpPr>
              <p:nvPr/>
            </p:nvSpPr>
            <p:spPr bwMode="auto">
              <a:xfrm flipV="1">
                <a:off x="1047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5" name="Rectangle 182"/>
              <p:cNvSpPr>
                <a:spLocks noChangeArrowheads="1"/>
              </p:cNvSpPr>
              <p:nvPr/>
            </p:nvSpPr>
            <p:spPr bwMode="auto">
              <a:xfrm>
                <a:off x="975" y="3690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2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" name="Line 183"/>
              <p:cNvSpPr>
                <a:spLocks noChangeShapeType="1"/>
              </p:cNvSpPr>
              <p:nvPr/>
            </p:nvSpPr>
            <p:spPr bwMode="auto">
              <a:xfrm>
                <a:off x="1230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7" name="Line 184"/>
              <p:cNvSpPr>
                <a:spLocks noChangeShapeType="1"/>
              </p:cNvSpPr>
              <p:nvPr/>
            </p:nvSpPr>
            <p:spPr bwMode="auto">
              <a:xfrm flipV="1">
                <a:off x="1230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8" name="Line 185"/>
              <p:cNvSpPr>
                <a:spLocks noChangeShapeType="1"/>
              </p:cNvSpPr>
              <p:nvPr/>
            </p:nvSpPr>
            <p:spPr bwMode="auto">
              <a:xfrm>
                <a:off x="1415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49" name="Line 186"/>
              <p:cNvSpPr>
                <a:spLocks noChangeShapeType="1"/>
              </p:cNvSpPr>
              <p:nvPr/>
            </p:nvSpPr>
            <p:spPr bwMode="auto">
              <a:xfrm flipV="1">
                <a:off x="1415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0" name="Rectangle 187"/>
              <p:cNvSpPr>
                <a:spLocks noChangeArrowheads="1"/>
              </p:cNvSpPr>
              <p:nvPr/>
            </p:nvSpPr>
            <p:spPr bwMode="auto">
              <a:xfrm>
                <a:off x="1343" y="3690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4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" name="Line 188"/>
              <p:cNvSpPr>
                <a:spLocks noChangeShapeType="1"/>
              </p:cNvSpPr>
              <p:nvPr/>
            </p:nvSpPr>
            <p:spPr bwMode="auto">
              <a:xfrm>
                <a:off x="1599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2" name="Line 189"/>
              <p:cNvSpPr>
                <a:spLocks noChangeShapeType="1"/>
              </p:cNvSpPr>
              <p:nvPr/>
            </p:nvSpPr>
            <p:spPr bwMode="auto">
              <a:xfrm flipV="1">
                <a:off x="1599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3" name="Line 190"/>
              <p:cNvSpPr>
                <a:spLocks noChangeShapeType="1"/>
              </p:cNvSpPr>
              <p:nvPr/>
            </p:nvSpPr>
            <p:spPr bwMode="auto">
              <a:xfrm>
                <a:off x="1783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4" name="Line 191"/>
              <p:cNvSpPr>
                <a:spLocks noChangeShapeType="1"/>
              </p:cNvSpPr>
              <p:nvPr/>
            </p:nvSpPr>
            <p:spPr bwMode="auto">
              <a:xfrm flipV="1">
                <a:off x="1783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5" name="Rectangle 192"/>
              <p:cNvSpPr>
                <a:spLocks noChangeArrowheads="1"/>
              </p:cNvSpPr>
              <p:nvPr/>
            </p:nvSpPr>
            <p:spPr bwMode="auto">
              <a:xfrm>
                <a:off x="1712" y="3690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6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" name="Line 193"/>
              <p:cNvSpPr>
                <a:spLocks noChangeShapeType="1"/>
              </p:cNvSpPr>
              <p:nvPr/>
            </p:nvSpPr>
            <p:spPr bwMode="auto">
              <a:xfrm>
                <a:off x="1968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7" name="Line 194"/>
              <p:cNvSpPr>
                <a:spLocks noChangeShapeType="1"/>
              </p:cNvSpPr>
              <p:nvPr/>
            </p:nvSpPr>
            <p:spPr bwMode="auto">
              <a:xfrm flipV="1">
                <a:off x="1968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8" name="Line 195"/>
              <p:cNvSpPr>
                <a:spLocks noChangeShapeType="1"/>
              </p:cNvSpPr>
              <p:nvPr/>
            </p:nvSpPr>
            <p:spPr bwMode="auto">
              <a:xfrm>
                <a:off x="2151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59" name="Line 196"/>
              <p:cNvSpPr>
                <a:spLocks noChangeShapeType="1"/>
              </p:cNvSpPr>
              <p:nvPr/>
            </p:nvSpPr>
            <p:spPr bwMode="auto">
              <a:xfrm flipV="1">
                <a:off x="2151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0" name="Rectangle 197"/>
              <p:cNvSpPr>
                <a:spLocks noChangeArrowheads="1"/>
              </p:cNvSpPr>
              <p:nvPr/>
            </p:nvSpPr>
            <p:spPr bwMode="auto">
              <a:xfrm>
                <a:off x="2080" y="3690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8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" name="Line 198"/>
              <p:cNvSpPr>
                <a:spLocks noChangeShapeType="1"/>
              </p:cNvSpPr>
              <p:nvPr/>
            </p:nvSpPr>
            <p:spPr bwMode="auto">
              <a:xfrm>
                <a:off x="2336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2" name="Line 199"/>
              <p:cNvSpPr>
                <a:spLocks noChangeShapeType="1"/>
              </p:cNvSpPr>
              <p:nvPr/>
            </p:nvSpPr>
            <p:spPr bwMode="auto">
              <a:xfrm flipV="1">
                <a:off x="2336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3" name="Line 200"/>
              <p:cNvSpPr>
                <a:spLocks noChangeShapeType="1"/>
              </p:cNvSpPr>
              <p:nvPr/>
            </p:nvSpPr>
            <p:spPr bwMode="auto">
              <a:xfrm>
                <a:off x="2520" y="3614"/>
                <a:ext cx="0" cy="6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4" name="Line 201"/>
              <p:cNvSpPr>
                <a:spLocks noChangeShapeType="1"/>
              </p:cNvSpPr>
              <p:nvPr/>
            </p:nvSpPr>
            <p:spPr bwMode="auto">
              <a:xfrm flipV="1">
                <a:off x="2520" y="704"/>
                <a:ext cx="0" cy="6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5" name="Rectangle 202"/>
              <p:cNvSpPr>
                <a:spLocks noChangeArrowheads="1"/>
              </p:cNvSpPr>
              <p:nvPr/>
            </p:nvSpPr>
            <p:spPr bwMode="auto">
              <a:xfrm>
                <a:off x="2408" y="3690"/>
                <a:ext cx="153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GB" altLang="en-US" sz="17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10</a:t>
                </a:r>
                <a:endParaRPr kumimoji="0" lang="en-GB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" name="Line 203"/>
              <p:cNvSpPr>
                <a:spLocks noChangeShapeType="1"/>
              </p:cNvSpPr>
              <p:nvPr/>
            </p:nvSpPr>
            <p:spPr bwMode="auto">
              <a:xfrm>
                <a:off x="2704" y="3614"/>
                <a:ext cx="0" cy="31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  <p:sp>
            <p:nvSpPr>
              <p:cNvPr id="367" name="Line 204"/>
              <p:cNvSpPr>
                <a:spLocks noChangeShapeType="1"/>
              </p:cNvSpPr>
              <p:nvPr/>
            </p:nvSpPr>
            <p:spPr bwMode="auto">
              <a:xfrm flipV="1">
                <a:off x="2704" y="734"/>
                <a:ext cx="0" cy="30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/>
              </a:p>
            </p:txBody>
          </p:sp>
        </p:grpSp>
        <p:sp>
          <p:nvSpPr>
            <p:cNvPr id="6" name="Line 206"/>
            <p:cNvSpPr>
              <a:spLocks noChangeShapeType="1"/>
            </p:cNvSpPr>
            <p:nvPr/>
          </p:nvSpPr>
          <p:spPr bwMode="auto">
            <a:xfrm>
              <a:off x="2888" y="3614"/>
              <a:ext cx="0" cy="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" name="Line 207"/>
            <p:cNvSpPr>
              <a:spLocks noChangeShapeType="1"/>
            </p:cNvSpPr>
            <p:nvPr/>
          </p:nvSpPr>
          <p:spPr bwMode="auto">
            <a:xfrm flipV="1">
              <a:off x="2888" y="704"/>
              <a:ext cx="0" cy="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" name="Rectangle 208"/>
            <p:cNvSpPr>
              <a:spLocks noChangeArrowheads="1"/>
            </p:cNvSpPr>
            <p:nvPr/>
          </p:nvSpPr>
          <p:spPr bwMode="auto">
            <a:xfrm>
              <a:off x="2776" y="3690"/>
              <a:ext cx="15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12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Line 209"/>
            <p:cNvSpPr>
              <a:spLocks noChangeShapeType="1"/>
            </p:cNvSpPr>
            <p:nvPr/>
          </p:nvSpPr>
          <p:spPr bwMode="auto">
            <a:xfrm>
              <a:off x="3073" y="3614"/>
              <a:ext cx="0" cy="3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" name="Line 210"/>
            <p:cNvSpPr>
              <a:spLocks noChangeShapeType="1"/>
            </p:cNvSpPr>
            <p:nvPr/>
          </p:nvSpPr>
          <p:spPr bwMode="auto">
            <a:xfrm flipV="1">
              <a:off x="3073" y="734"/>
              <a:ext cx="0" cy="3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Line 211"/>
            <p:cNvSpPr>
              <a:spLocks noChangeShapeType="1"/>
            </p:cNvSpPr>
            <p:nvPr/>
          </p:nvSpPr>
          <p:spPr bwMode="auto">
            <a:xfrm>
              <a:off x="3257" y="3614"/>
              <a:ext cx="0" cy="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" name="Line 212"/>
            <p:cNvSpPr>
              <a:spLocks noChangeShapeType="1"/>
            </p:cNvSpPr>
            <p:nvPr/>
          </p:nvSpPr>
          <p:spPr bwMode="auto">
            <a:xfrm flipV="1">
              <a:off x="3257" y="704"/>
              <a:ext cx="0" cy="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" name="Rectangle 213"/>
            <p:cNvSpPr>
              <a:spLocks noChangeArrowheads="1"/>
            </p:cNvSpPr>
            <p:nvPr/>
          </p:nvSpPr>
          <p:spPr bwMode="auto">
            <a:xfrm>
              <a:off x="3145" y="3690"/>
              <a:ext cx="15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214"/>
            <p:cNvSpPr>
              <a:spLocks noChangeShapeType="1"/>
            </p:cNvSpPr>
            <p:nvPr/>
          </p:nvSpPr>
          <p:spPr bwMode="auto">
            <a:xfrm>
              <a:off x="3441" y="3614"/>
              <a:ext cx="0" cy="3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" name="Line 215"/>
            <p:cNvSpPr>
              <a:spLocks noChangeShapeType="1"/>
            </p:cNvSpPr>
            <p:nvPr/>
          </p:nvSpPr>
          <p:spPr bwMode="auto">
            <a:xfrm flipV="1">
              <a:off x="3441" y="734"/>
              <a:ext cx="0" cy="3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Line 216"/>
            <p:cNvSpPr>
              <a:spLocks noChangeShapeType="1"/>
            </p:cNvSpPr>
            <p:nvPr/>
          </p:nvSpPr>
          <p:spPr bwMode="auto">
            <a:xfrm>
              <a:off x="3625" y="3614"/>
              <a:ext cx="0" cy="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Line 217"/>
            <p:cNvSpPr>
              <a:spLocks noChangeShapeType="1"/>
            </p:cNvSpPr>
            <p:nvPr/>
          </p:nvSpPr>
          <p:spPr bwMode="auto">
            <a:xfrm flipV="1">
              <a:off x="3625" y="704"/>
              <a:ext cx="0" cy="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Rectangle 218"/>
            <p:cNvSpPr>
              <a:spLocks noChangeArrowheads="1"/>
            </p:cNvSpPr>
            <p:nvPr/>
          </p:nvSpPr>
          <p:spPr bwMode="auto">
            <a:xfrm>
              <a:off x="3513" y="3690"/>
              <a:ext cx="15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16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219"/>
            <p:cNvSpPr>
              <a:spLocks noChangeShapeType="1"/>
            </p:cNvSpPr>
            <p:nvPr/>
          </p:nvSpPr>
          <p:spPr bwMode="auto">
            <a:xfrm>
              <a:off x="3809" y="3614"/>
              <a:ext cx="0" cy="3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Line 220"/>
            <p:cNvSpPr>
              <a:spLocks noChangeShapeType="1"/>
            </p:cNvSpPr>
            <p:nvPr/>
          </p:nvSpPr>
          <p:spPr bwMode="auto">
            <a:xfrm flipV="1">
              <a:off x="3809" y="734"/>
              <a:ext cx="0" cy="3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Line 221"/>
            <p:cNvSpPr>
              <a:spLocks noChangeShapeType="1"/>
            </p:cNvSpPr>
            <p:nvPr/>
          </p:nvSpPr>
          <p:spPr bwMode="auto">
            <a:xfrm>
              <a:off x="3994" y="3614"/>
              <a:ext cx="0" cy="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2" name="Line 222"/>
            <p:cNvSpPr>
              <a:spLocks noChangeShapeType="1"/>
            </p:cNvSpPr>
            <p:nvPr/>
          </p:nvSpPr>
          <p:spPr bwMode="auto">
            <a:xfrm flipV="1">
              <a:off x="3994" y="704"/>
              <a:ext cx="0" cy="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3" name="Rectangle 223"/>
            <p:cNvSpPr>
              <a:spLocks noChangeArrowheads="1"/>
            </p:cNvSpPr>
            <p:nvPr/>
          </p:nvSpPr>
          <p:spPr bwMode="auto">
            <a:xfrm>
              <a:off x="3882" y="3690"/>
              <a:ext cx="15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Line 224"/>
            <p:cNvSpPr>
              <a:spLocks noChangeShapeType="1"/>
            </p:cNvSpPr>
            <p:nvPr/>
          </p:nvSpPr>
          <p:spPr bwMode="auto">
            <a:xfrm>
              <a:off x="4177" y="3614"/>
              <a:ext cx="0" cy="3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5" name="Line 225"/>
            <p:cNvSpPr>
              <a:spLocks noChangeShapeType="1"/>
            </p:cNvSpPr>
            <p:nvPr/>
          </p:nvSpPr>
          <p:spPr bwMode="auto">
            <a:xfrm flipV="1">
              <a:off x="4177" y="734"/>
              <a:ext cx="0" cy="3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Line 226"/>
            <p:cNvSpPr>
              <a:spLocks noChangeShapeType="1"/>
            </p:cNvSpPr>
            <p:nvPr/>
          </p:nvSpPr>
          <p:spPr bwMode="auto">
            <a:xfrm>
              <a:off x="4362" y="3614"/>
              <a:ext cx="0" cy="6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Line 227"/>
            <p:cNvSpPr>
              <a:spLocks noChangeShapeType="1"/>
            </p:cNvSpPr>
            <p:nvPr/>
          </p:nvSpPr>
          <p:spPr bwMode="auto">
            <a:xfrm flipV="1">
              <a:off x="4362" y="704"/>
              <a:ext cx="0" cy="6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Rectangle 228"/>
            <p:cNvSpPr>
              <a:spLocks noChangeArrowheads="1"/>
            </p:cNvSpPr>
            <p:nvPr/>
          </p:nvSpPr>
          <p:spPr bwMode="auto">
            <a:xfrm>
              <a:off x="4250" y="3690"/>
              <a:ext cx="15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Line 229"/>
            <p:cNvSpPr>
              <a:spLocks noChangeShapeType="1"/>
            </p:cNvSpPr>
            <p:nvPr/>
          </p:nvSpPr>
          <p:spPr bwMode="auto">
            <a:xfrm>
              <a:off x="4546" y="3614"/>
              <a:ext cx="0" cy="31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Line 230"/>
            <p:cNvSpPr>
              <a:spLocks noChangeShapeType="1"/>
            </p:cNvSpPr>
            <p:nvPr/>
          </p:nvSpPr>
          <p:spPr bwMode="auto">
            <a:xfrm flipV="1">
              <a:off x="4546" y="734"/>
              <a:ext cx="0" cy="3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Rectangle 231"/>
            <p:cNvSpPr>
              <a:spLocks noChangeArrowheads="1"/>
            </p:cNvSpPr>
            <p:nvPr/>
          </p:nvSpPr>
          <p:spPr bwMode="auto">
            <a:xfrm>
              <a:off x="1095" y="3833"/>
              <a:ext cx="322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Number K of parental components available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Oval 232"/>
            <p:cNvSpPr>
              <a:spLocks noChangeArrowheads="1"/>
            </p:cNvSpPr>
            <p:nvPr/>
          </p:nvSpPr>
          <p:spPr bwMode="auto">
            <a:xfrm>
              <a:off x="815" y="3567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3" name="Oval 233"/>
            <p:cNvSpPr>
              <a:spLocks noChangeArrowheads="1"/>
            </p:cNvSpPr>
            <p:nvPr/>
          </p:nvSpPr>
          <p:spPr bwMode="auto">
            <a:xfrm>
              <a:off x="999" y="3565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4" name="Oval 234"/>
            <p:cNvSpPr>
              <a:spLocks noChangeArrowheads="1"/>
            </p:cNvSpPr>
            <p:nvPr/>
          </p:nvSpPr>
          <p:spPr bwMode="auto">
            <a:xfrm>
              <a:off x="1183" y="3562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5" name="Oval 235"/>
            <p:cNvSpPr>
              <a:spLocks noChangeArrowheads="1"/>
            </p:cNvSpPr>
            <p:nvPr/>
          </p:nvSpPr>
          <p:spPr bwMode="auto">
            <a:xfrm>
              <a:off x="1367" y="3557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6" name="Oval 236"/>
            <p:cNvSpPr>
              <a:spLocks noChangeArrowheads="1"/>
            </p:cNvSpPr>
            <p:nvPr/>
          </p:nvSpPr>
          <p:spPr bwMode="auto">
            <a:xfrm>
              <a:off x="1551" y="3551"/>
              <a:ext cx="97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7" name="Oval 237"/>
            <p:cNvSpPr>
              <a:spLocks noChangeArrowheads="1"/>
            </p:cNvSpPr>
            <p:nvPr/>
          </p:nvSpPr>
          <p:spPr bwMode="auto">
            <a:xfrm>
              <a:off x="1735" y="3543"/>
              <a:ext cx="97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8" name="Oval 238"/>
            <p:cNvSpPr>
              <a:spLocks noChangeArrowheads="1"/>
            </p:cNvSpPr>
            <p:nvPr/>
          </p:nvSpPr>
          <p:spPr bwMode="auto">
            <a:xfrm>
              <a:off x="1920" y="3533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9" name="Oval 239"/>
            <p:cNvSpPr>
              <a:spLocks noChangeArrowheads="1"/>
            </p:cNvSpPr>
            <p:nvPr/>
          </p:nvSpPr>
          <p:spPr bwMode="auto">
            <a:xfrm>
              <a:off x="2104" y="3522"/>
              <a:ext cx="96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0" name="Oval 240"/>
            <p:cNvSpPr>
              <a:spLocks noChangeArrowheads="1"/>
            </p:cNvSpPr>
            <p:nvPr/>
          </p:nvSpPr>
          <p:spPr bwMode="auto">
            <a:xfrm>
              <a:off x="2288" y="3509"/>
              <a:ext cx="96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1" name="Oval 241"/>
            <p:cNvSpPr>
              <a:spLocks noChangeArrowheads="1"/>
            </p:cNvSpPr>
            <p:nvPr/>
          </p:nvSpPr>
          <p:spPr bwMode="auto">
            <a:xfrm>
              <a:off x="2472" y="3496"/>
              <a:ext cx="97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2" name="Oval 242"/>
            <p:cNvSpPr>
              <a:spLocks noChangeArrowheads="1"/>
            </p:cNvSpPr>
            <p:nvPr/>
          </p:nvSpPr>
          <p:spPr bwMode="auto">
            <a:xfrm>
              <a:off x="2656" y="3480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3" name="Oval 243"/>
            <p:cNvSpPr>
              <a:spLocks noChangeArrowheads="1"/>
            </p:cNvSpPr>
            <p:nvPr/>
          </p:nvSpPr>
          <p:spPr bwMode="auto">
            <a:xfrm>
              <a:off x="2841" y="3462"/>
              <a:ext cx="96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4" name="Oval 244"/>
            <p:cNvSpPr>
              <a:spLocks noChangeArrowheads="1"/>
            </p:cNvSpPr>
            <p:nvPr/>
          </p:nvSpPr>
          <p:spPr bwMode="auto">
            <a:xfrm>
              <a:off x="3024" y="3443"/>
              <a:ext cx="97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Oval 245"/>
            <p:cNvSpPr>
              <a:spLocks noChangeArrowheads="1"/>
            </p:cNvSpPr>
            <p:nvPr/>
          </p:nvSpPr>
          <p:spPr bwMode="auto">
            <a:xfrm>
              <a:off x="3209" y="3423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246"/>
            <p:cNvSpPr>
              <a:spLocks noChangeArrowheads="1"/>
            </p:cNvSpPr>
            <p:nvPr/>
          </p:nvSpPr>
          <p:spPr bwMode="auto">
            <a:xfrm>
              <a:off x="3393" y="3400"/>
              <a:ext cx="96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Oval 247"/>
            <p:cNvSpPr>
              <a:spLocks noChangeArrowheads="1"/>
            </p:cNvSpPr>
            <p:nvPr/>
          </p:nvSpPr>
          <p:spPr bwMode="auto">
            <a:xfrm>
              <a:off x="3577" y="3376"/>
              <a:ext cx="96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Oval 248"/>
            <p:cNvSpPr>
              <a:spLocks noChangeArrowheads="1"/>
            </p:cNvSpPr>
            <p:nvPr/>
          </p:nvSpPr>
          <p:spPr bwMode="auto">
            <a:xfrm>
              <a:off x="3761" y="3351"/>
              <a:ext cx="97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Oval 249"/>
            <p:cNvSpPr>
              <a:spLocks noChangeArrowheads="1"/>
            </p:cNvSpPr>
            <p:nvPr/>
          </p:nvSpPr>
          <p:spPr bwMode="auto">
            <a:xfrm>
              <a:off x="3945" y="3324"/>
              <a:ext cx="97" cy="97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250"/>
            <p:cNvSpPr>
              <a:spLocks/>
            </p:cNvSpPr>
            <p:nvPr/>
          </p:nvSpPr>
          <p:spPr bwMode="auto">
            <a:xfrm>
              <a:off x="862" y="3373"/>
              <a:ext cx="3132" cy="241"/>
            </a:xfrm>
            <a:custGeom>
              <a:avLst/>
              <a:gdLst>
                <a:gd name="T0" fmla="*/ 0 w 6262"/>
                <a:gd name="T1" fmla="*/ 484 h 484"/>
                <a:gd name="T2" fmla="*/ 369 w 6262"/>
                <a:gd name="T3" fmla="*/ 480 h 484"/>
                <a:gd name="T4" fmla="*/ 736 w 6262"/>
                <a:gd name="T5" fmla="*/ 474 h 484"/>
                <a:gd name="T6" fmla="*/ 1105 w 6262"/>
                <a:gd name="T7" fmla="*/ 464 h 484"/>
                <a:gd name="T8" fmla="*/ 1474 w 6262"/>
                <a:gd name="T9" fmla="*/ 452 h 484"/>
                <a:gd name="T10" fmla="*/ 1841 w 6262"/>
                <a:gd name="T11" fmla="*/ 436 h 484"/>
                <a:gd name="T12" fmla="*/ 2210 w 6262"/>
                <a:gd name="T13" fmla="*/ 417 h 484"/>
                <a:gd name="T14" fmla="*/ 2578 w 6262"/>
                <a:gd name="T15" fmla="*/ 396 h 484"/>
                <a:gd name="T16" fmla="*/ 2946 w 6262"/>
                <a:gd name="T17" fmla="*/ 371 h 484"/>
                <a:gd name="T18" fmla="*/ 3315 w 6262"/>
                <a:gd name="T19" fmla="*/ 342 h 484"/>
                <a:gd name="T20" fmla="*/ 3683 w 6262"/>
                <a:gd name="T21" fmla="*/ 310 h 484"/>
                <a:gd name="T22" fmla="*/ 4052 w 6262"/>
                <a:gd name="T23" fmla="*/ 275 h 484"/>
                <a:gd name="T24" fmla="*/ 4421 w 6262"/>
                <a:gd name="T25" fmla="*/ 237 h 484"/>
                <a:gd name="T26" fmla="*/ 4788 w 6262"/>
                <a:gd name="T27" fmla="*/ 196 h 484"/>
                <a:gd name="T28" fmla="*/ 5157 w 6262"/>
                <a:gd name="T29" fmla="*/ 151 h 484"/>
                <a:gd name="T30" fmla="*/ 5524 w 6262"/>
                <a:gd name="T31" fmla="*/ 103 h 484"/>
                <a:gd name="T32" fmla="*/ 5893 w 6262"/>
                <a:gd name="T33" fmla="*/ 54 h 484"/>
                <a:gd name="T34" fmla="*/ 6262 w 6262"/>
                <a:gd name="T35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62" h="484">
                  <a:moveTo>
                    <a:pt x="0" y="484"/>
                  </a:moveTo>
                  <a:lnTo>
                    <a:pt x="369" y="480"/>
                  </a:lnTo>
                  <a:lnTo>
                    <a:pt x="736" y="474"/>
                  </a:lnTo>
                  <a:lnTo>
                    <a:pt x="1105" y="464"/>
                  </a:lnTo>
                  <a:lnTo>
                    <a:pt x="1474" y="452"/>
                  </a:lnTo>
                  <a:lnTo>
                    <a:pt x="1841" y="436"/>
                  </a:lnTo>
                  <a:lnTo>
                    <a:pt x="2210" y="417"/>
                  </a:lnTo>
                  <a:lnTo>
                    <a:pt x="2578" y="396"/>
                  </a:lnTo>
                  <a:lnTo>
                    <a:pt x="2946" y="371"/>
                  </a:lnTo>
                  <a:lnTo>
                    <a:pt x="3315" y="342"/>
                  </a:lnTo>
                  <a:lnTo>
                    <a:pt x="3683" y="310"/>
                  </a:lnTo>
                  <a:lnTo>
                    <a:pt x="4052" y="275"/>
                  </a:lnTo>
                  <a:lnTo>
                    <a:pt x="4421" y="237"/>
                  </a:lnTo>
                  <a:lnTo>
                    <a:pt x="4788" y="196"/>
                  </a:lnTo>
                  <a:lnTo>
                    <a:pt x="5157" y="151"/>
                  </a:lnTo>
                  <a:lnTo>
                    <a:pt x="5524" y="103"/>
                  </a:lnTo>
                  <a:lnTo>
                    <a:pt x="5893" y="54"/>
                  </a:lnTo>
                  <a:lnTo>
                    <a:pt x="6262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1" name="Oval 251"/>
            <p:cNvSpPr>
              <a:spLocks noChangeArrowheads="1"/>
            </p:cNvSpPr>
            <p:nvPr/>
          </p:nvSpPr>
          <p:spPr bwMode="auto">
            <a:xfrm>
              <a:off x="4130" y="3296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2" name="Oval 252"/>
            <p:cNvSpPr>
              <a:spLocks noChangeArrowheads="1"/>
            </p:cNvSpPr>
            <p:nvPr/>
          </p:nvSpPr>
          <p:spPr bwMode="auto">
            <a:xfrm>
              <a:off x="4314" y="3266"/>
              <a:ext cx="96" cy="96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3" name="Freeform 253"/>
            <p:cNvSpPr>
              <a:spLocks/>
            </p:cNvSpPr>
            <p:nvPr/>
          </p:nvSpPr>
          <p:spPr bwMode="auto">
            <a:xfrm>
              <a:off x="3994" y="3314"/>
              <a:ext cx="368" cy="59"/>
            </a:xfrm>
            <a:custGeom>
              <a:avLst/>
              <a:gdLst>
                <a:gd name="T0" fmla="*/ 0 w 737"/>
                <a:gd name="T1" fmla="*/ 118 h 118"/>
                <a:gd name="T2" fmla="*/ 368 w 737"/>
                <a:gd name="T3" fmla="*/ 61 h 118"/>
                <a:gd name="T4" fmla="*/ 737 w 737"/>
                <a:gd name="T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7" h="118">
                  <a:moveTo>
                    <a:pt x="0" y="118"/>
                  </a:moveTo>
                  <a:lnTo>
                    <a:pt x="368" y="61"/>
                  </a:lnTo>
                  <a:lnTo>
                    <a:pt x="737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4" name="Oval 254"/>
            <p:cNvSpPr>
              <a:spLocks noChangeArrowheads="1"/>
            </p:cNvSpPr>
            <p:nvPr/>
          </p:nvSpPr>
          <p:spPr bwMode="auto">
            <a:xfrm>
              <a:off x="815" y="3567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5" name="Line 255"/>
            <p:cNvSpPr>
              <a:spLocks noChangeShapeType="1"/>
            </p:cNvSpPr>
            <p:nvPr/>
          </p:nvSpPr>
          <p:spPr bwMode="auto">
            <a:xfrm>
              <a:off x="815" y="3614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6" name="Line 256"/>
            <p:cNvSpPr>
              <a:spLocks noChangeShapeType="1"/>
            </p:cNvSpPr>
            <p:nvPr/>
          </p:nvSpPr>
          <p:spPr bwMode="auto">
            <a:xfrm>
              <a:off x="862" y="3567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7" name="Oval 257"/>
            <p:cNvSpPr>
              <a:spLocks noChangeArrowheads="1"/>
            </p:cNvSpPr>
            <p:nvPr/>
          </p:nvSpPr>
          <p:spPr bwMode="auto">
            <a:xfrm>
              <a:off x="999" y="3567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8" name="Line 258"/>
            <p:cNvSpPr>
              <a:spLocks noChangeShapeType="1"/>
            </p:cNvSpPr>
            <p:nvPr/>
          </p:nvSpPr>
          <p:spPr bwMode="auto">
            <a:xfrm>
              <a:off x="998" y="3614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9" name="Line 259"/>
            <p:cNvSpPr>
              <a:spLocks noChangeShapeType="1"/>
            </p:cNvSpPr>
            <p:nvPr/>
          </p:nvSpPr>
          <p:spPr bwMode="auto">
            <a:xfrm>
              <a:off x="1047" y="3567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0" name="Oval 260"/>
            <p:cNvSpPr>
              <a:spLocks noChangeArrowheads="1"/>
            </p:cNvSpPr>
            <p:nvPr/>
          </p:nvSpPr>
          <p:spPr bwMode="auto">
            <a:xfrm>
              <a:off x="1183" y="3562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1" name="Line 261"/>
            <p:cNvSpPr>
              <a:spLocks noChangeShapeType="1"/>
            </p:cNvSpPr>
            <p:nvPr/>
          </p:nvSpPr>
          <p:spPr bwMode="auto">
            <a:xfrm>
              <a:off x="1183" y="3609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2" name="Line 262"/>
            <p:cNvSpPr>
              <a:spLocks noChangeShapeType="1"/>
            </p:cNvSpPr>
            <p:nvPr/>
          </p:nvSpPr>
          <p:spPr bwMode="auto">
            <a:xfrm>
              <a:off x="1230" y="3562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3" name="Oval 263"/>
            <p:cNvSpPr>
              <a:spLocks noChangeArrowheads="1"/>
            </p:cNvSpPr>
            <p:nvPr/>
          </p:nvSpPr>
          <p:spPr bwMode="auto">
            <a:xfrm>
              <a:off x="1367" y="3547"/>
              <a:ext cx="96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4" name="Line 264"/>
            <p:cNvSpPr>
              <a:spLocks noChangeShapeType="1"/>
            </p:cNvSpPr>
            <p:nvPr/>
          </p:nvSpPr>
          <p:spPr bwMode="auto">
            <a:xfrm>
              <a:off x="1366" y="3595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5" name="Line 265"/>
            <p:cNvSpPr>
              <a:spLocks noChangeShapeType="1"/>
            </p:cNvSpPr>
            <p:nvPr/>
          </p:nvSpPr>
          <p:spPr bwMode="auto">
            <a:xfrm>
              <a:off x="1415" y="3547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6" name="Oval 266"/>
            <p:cNvSpPr>
              <a:spLocks noChangeArrowheads="1"/>
            </p:cNvSpPr>
            <p:nvPr/>
          </p:nvSpPr>
          <p:spPr bwMode="auto">
            <a:xfrm>
              <a:off x="1551" y="3519"/>
              <a:ext cx="97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7" name="Line 267"/>
            <p:cNvSpPr>
              <a:spLocks noChangeShapeType="1"/>
            </p:cNvSpPr>
            <p:nvPr/>
          </p:nvSpPr>
          <p:spPr bwMode="auto">
            <a:xfrm>
              <a:off x="1551" y="3567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8" name="Line 268"/>
            <p:cNvSpPr>
              <a:spLocks noChangeShapeType="1"/>
            </p:cNvSpPr>
            <p:nvPr/>
          </p:nvSpPr>
          <p:spPr bwMode="auto">
            <a:xfrm>
              <a:off x="1599" y="3519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69" name="Oval 269"/>
            <p:cNvSpPr>
              <a:spLocks noChangeArrowheads="1"/>
            </p:cNvSpPr>
            <p:nvPr/>
          </p:nvSpPr>
          <p:spPr bwMode="auto">
            <a:xfrm>
              <a:off x="1735" y="3472"/>
              <a:ext cx="97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0" name="Line 270"/>
            <p:cNvSpPr>
              <a:spLocks noChangeShapeType="1"/>
            </p:cNvSpPr>
            <p:nvPr/>
          </p:nvSpPr>
          <p:spPr bwMode="auto">
            <a:xfrm>
              <a:off x="1735" y="3520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1" name="Line 271"/>
            <p:cNvSpPr>
              <a:spLocks noChangeShapeType="1"/>
            </p:cNvSpPr>
            <p:nvPr/>
          </p:nvSpPr>
          <p:spPr bwMode="auto">
            <a:xfrm>
              <a:off x="1783" y="3471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2" name="Oval 272"/>
            <p:cNvSpPr>
              <a:spLocks noChangeArrowheads="1"/>
            </p:cNvSpPr>
            <p:nvPr/>
          </p:nvSpPr>
          <p:spPr bwMode="auto">
            <a:xfrm>
              <a:off x="1920" y="3400"/>
              <a:ext cx="96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3" name="Line 273"/>
            <p:cNvSpPr>
              <a:spLocks noChangeShapeType="1"/>
            </p:cNvSpPr>
            <p:nvPr/>
          </p:nvSpPr>
          <p:spPr bwMode="auto">
            <a:xfrm>
              <a:off x="1919" y="3448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4" name="Line 274"/>
            <p:cNvSpPr>
              <a:spLocks noChangeShapeType="1"/>
            </p:cNvSpPr>
            <p:nvPr/>
          </p:nvSpPr>
          <p:spPr bwMode="auto">
            <a:xfrm>
              <a:off x="1968" y="3400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5" name="Oval 275"/>
            <p:cNvSpPr>
              <a:spLocks noChangeArrowheads="1"/>
            </p:cNvSpPr>
            <p:nvPr/>
          </p:nvSpPr>
          <p:spPr bwMode="auto">
            <a:xfrm>
              <a:off x="2104" y="3301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6" name="Line 276"/>
            <p:cNvSpPr>
              <a:spLocks noChangeShapeType="1"/>
            </p:cNvSpPr>
            <p:nvPr/>
          </p:nvSpPr>
          <p:spPr bwMode="auto">
            <a:xfrm>
              <a:off x="2104" y="3349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7" name="Line 277"/>
            <p:cNvSpPr>
              <a:spLocks noChangeShapeType="1"/>
            </p:cNvSpPr>
            <p:nvPr/>
          </p:nvSpPr>
          <p:spPr bwMode="auto">
            <a:xfrm>
              <a:off x="2151" y="3300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8" name="Oval 278"/>
            <p:cNvSpPr>
              <a:spLocks noChangeArrowheads="1"/>
            </p:cNvSpPr>
            <p:nvPr/>
          </p:nvSpPr>
          <p:spPr bwMode="auto">
            <a:xfrm>
              <a:off x="2288" y="3167"/>
              <a:ext cx="96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79" name="Line 279"/>
            <p:cNvSpPr>
              <a:spLocks noChangeShapeType="1"/>
            </p:cNvSpPr>
            <p:nvPr/>
          </p:nvSpPr>
          <p:spPr bwMode="auto">
            <a:xfrm>
              <a:off x="2287" y="3216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0" name="Line 280"/>
            <p:cNvSpPr>
              <a:spLocks noChangeShapeType="1"/>
            </p:cNvSpPr>
            <p:nvPr/>
          </p:nvSpPr>
          <p:spPr bwMode="auto">
            <a:xfrm>
              <a:off x="2336" y="3167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1" name="Oval 281"/>
            <p:cNvSpPr>
              <a:spLocks noChangeArrowheads="1"/>
            </p:cNvSpPr>
            <p:nvPr/>
          </p:nvSpPr>
          <p:spPr bwMode="auto">
            <a:xfrm>
              <a:off x="2472" y="2996"/>
              <a:ext cx="97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2" name="Line 282"/>
            <p:cNvSpPr>
              <a:spLocks noChangeShapeType="1"/>
            </p:cNvSpPr>
            <p:nvPr/>
          </p:nvSpPr>
          <p:spPr bwMode="auto">
            <a:xfrm>
              <a:off x="2472" y="3045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3" name="Line 283"/>
            <p:cNvSpPr>
              <a:spLocks noChangeShapeType="1"/>
            </p:cNvSpPr>
            <p:nvPr/>
          </p:nvSpPr>
          <p:spPr bwMode="auto">
            <a:xfrm>
              <a:off x="2520" y="2996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4" name="Oval 284"/>
            <p:cNvSpPr>
              <a:spLocks noChangeArrowheads="1"/>
            </p:cNvSpPr>
            <p:nvPr/>
          </p:nvSpPr>
          <p:spPr bwMode="auto">
            <a:xfrm>
              <a:off x="2656" y="2783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5" name="Line 285"/>
            <p:cNvSpPr>
              <a:spLocks noChangeShapeType="1"/>
            </p:cNvSpPr>
            <p:nvPr/>
          </p:nvSpPr>
          <p:spPr bwMode="auto">
            <a:xfrm>
              <a:off x="2656" y="2831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6" name="Line 286"/>
            <p:cNvSpPr>
              <a:spLocks noChangeShapeType="1"/>
            </p:cNvSpPr>
            <p:nvPr/>
          </p:nvSpPr>
          <p:spPr bwMode="auto">
            <a:xfrm>
              <a:off x="2704" y="2782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7" name="Oval 287"/>
            <p:cNvSpPr>
              <a:spLocks noChangeArrowheads="1"/>
            </p:cNvSpPr>
            <p:nvPr/>
          </p:nvSpPr>
          <p:spPr bwMode="auto">
            <a:xfrm>
              <a:off x="2841" y="2522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8" name="Line 288"/>
            <p:cNvSpPr>
              <a:spLocks noChangeShapeType="1"/>
            </p:cNvSpPr>
            <p:nvPr/>
          </p:nvSpPr>
          <p:spPr bwMode="auto">
            <a:xfrm>
              <a:off x="2840" y="2569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89" name="Line 289"/>
            <p:cNvSpPr>
              <a:spLocks noChangeShapeType="1"/>
            </p:cNvSpPr>
            <p:nvPr/>
          </p:nvSpPr>
          <p:spPr bwMode="auto">
            <a:xfrm>
              <a:off x="2888" y="2522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0" name="Oval 290"/>
            <p:cNvSpPr>
              <a:spLocks noChangeArrowheads="1"/>
            </p:cNvSpPr>
            <p:nvPr/>
          </p:nvSpPr>
          <p:spPr bwMode="auto">
            <a:xfrm>
              <a:off x="3024" y="2208"/>
              <a:ext cx="97" cy="97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1" name="Line 291"/>
            <p:cNvSpPr>
              <a:spLocks noChangeShapeType="1"/>
            </p:cNvSpPr>
            <p:nvPr/>
          </p:nvSpPr>
          <p:spPr bwMode="auto">
            <a:xfrm>
              <a:off x="3024" y="2256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2" name="Line 292"/>
            <p:cNvSpPr>
              <a:spLocks noChangeShapeType="1"/>
            </p:cNvSpPr>
            <p:nvPr/>
          </p:nvSpPr>
          <p:spPr bwMode="auto">
            <a:xfrm>
              <a:off x="3073" y="2208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3" name="Oval 293"/>
            <p:cNvSpPr>
              <a:spLocks noChangeArrowheads="1"/>
            </p:cNvSpPr>
            <p:nvPr/>
          </p:nvSpPr>
          <p:spPr bwMode="auto">
            <a:xfrm>
              <a:off x="3209" y="1838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4" name="Line 294"/>
            <p:cNvSpPr>
              <a:spLocks noChangeShapeType="1"/>
            </p:cNvSpPr>
            <p:nvPr/>
          </p:nvSpPr>
          <p:spPr bwMode="auto">
            <a:xfrm>
              <a:off x="3209" y="1885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5" name="Line 295"/>
            <p:cNvSpPr>
              <a:spLocks noChangeShapeType="1"/>
            </p:cNvSpPr>
            <p:nvPr/>
          </p:nvSpPr>
          <p:spPr bwMode="auto">
            <a:xfrm>
              <a:off x="3257" y="1837"/>
              <a:ext cx="0" cy="97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6" name="Oval 296"/>
            <p:cNvSpPr>
              <a:spLocks noChangeArrowheads="1"/>
            </p:cNvSpPr>
            <p:nvPr/>
          </p:nvSpPr>
          <p:spPr bwMode="auto">
            <a:xfrm>
              <a:off x="3393" y="1405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7" name="Line 297"/>
            <p:cNvSpPr>
              <a:spLocks noChangeShapeType="1"/>
            </p:cNvSpPr>
            <p:nvPr/>
          </p:nvSpPr>
          <p:spPr bwMode="auto">
            <a:xfrm>
              <a:off x="3392" y="1453"/>
              <a:ext cx="97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8" name="Line 298"/>
            <p:cNvSpPr>
              <a:spLocks noChangeShapeType="1"/>
            </p:cNvSpPr>
            <p:nvPr/>
          </p:nvSpPr>
          <p:spPr bwMode="auto">
            <a:xfrm>
              <a:off x="3441" y="1405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99" name="Oval 299"/>
            <p:cNvSpPr>
              <a:spLocks noChangeArrowheads="1"/>
            </p:cNvSpPr>
            <p:nvPr/>
          </p:nvSpPr>
          <p:spPr bwMode="auto">
            <a:xfrm>
              <a:off x="3577" y="907"/>
              <a:ext cx="96" cy="96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0" name="Line 300"/>
            <p:cNvSpPr>
              <a:spLocks noChangeShapeType="1"/>
            </p:cNvSpPr>
            <p:nvPr/>
          </p:nvSpPr>
          <p:spPr bwMode="auto">
            <a:xfrm>
              <a:off x="3577" y="954"/>
              <a:ext cx="96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1" name="Line 301"/>
            <p:cNvSpPr>
              <a:spLocks noChangeShapeType="1"/>
            </p:cNvSpPr>
            <p:nvPr/>
          </p:nvSpPr>
          <p:spPr bwMode="auto">
            <a:xfrm>
              <a:off x="3625" y="907"/>
              <a:ext cx="0" cy="96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2" name="Freeform 302"/>
            <p:cNvSpPr>
              <a:spLocks/>
            </p:cNvSpPr>
            <p:nvPr/>
          </p:nvSpPr>
          <p:spPr bwMode="auto">
            <a:xfrm>
              <a:off x="862" y="954"/>
              <a:ext cx="2763" cy="2660"/>
            </a:xfrm>
            <a:custGeom>
              <a:avLst/>
              <a:gdLst>
                <a:gd name="T0" fmla="*/ 0 w 5524"/>
                <a:gd name="T1" fmla="*/ 5321 h 5321"/>
                <a:gd name="T2" fmla="*/ 369 w 5524"/>
                <a:gd name="T3" fmla="*/ 5321 h 5321"/>
                <a:gd name="T4" fmla="*/ 736 w 5524"/>
                <a:gd name="T5" fmla="*/ 5311 h 5321"/>
                <a:gd name="T6" fmla="*/ 1105 w 5524"/>
                <a:gd name="T7" fmla="*/ 5282 h 5321"/>
                <a:gd name="T8" fmla="*/ 1474 w 5524"/>
                <a:gd name="T9" fmla="*/ 5227 h 5321"/>
                <a:gd name="T10" fmla="*/ 1841 w 5524"/>
                <a:gd name="T11" fmla="*/ 5131 h 5321"/>
                <a:gd name="T12" fmla="*/ 2210 w 5524"/>
                <a:gd name="T13" fmla="*/ 4988 h 5321"/>
                <a:gd name="T14" fmla="*/ 2578 w 5524"/>
                <a:gd name="T15" fmla="*/ 4789 h 5321"/>
                <a:gd name="T16" fmla="*/ 2946 w 5524"/>
                <a:gd name="T17" fmla="*/ 4524 h 5321"/>
                <a:gd name="T18" fmla="*/ 3315 w 5524"/>
                <a:gd name="T19" fmla="*/ 4182 h 5321"/>
                <a:gd name="T20" fmla="*/ 3683 w 5524"/>
                <a:gd name="T21" fmla="*/ 3754 h 5321"/>
                <a:gd name="T22" fmla="*/ 4052 w 5524"/>
                <a:gd name="T23" fmla="*/ 3231 h 5321"/>
                <a:gd name="T24" fmla="*/ 4421 w 5524"/>
                <a:gd name="T25" fmla="*/ 2604 h 5321"/>
                <a:gd name="T26" fmla="*/ 4788 w 5524"/>
                <a:gd name="T27" fmla="*/ 1863 h 5321"/>
                <a:gd name="T28" fmla="*/ 5157 w 5524"/>
                <a:gd name="T29" fmla="*/ 998 h 5321"/>
                <a:gd name="T30" fmla="*/ 5524 w 5524"/>
                <a:gd name="T31" fmla="*/ 0 h 5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24" h="5321">
                  <a:moveTo>
                    <a:pt x="0" y="5321"/>
                  </a:moveTo>
                  <a:lnTo>
                    <a:pt x="369" y="5321"/>
                  </a:lnTo>
                  <a:lnTo>
                    <a:pt x="736" y="5311"/>
                  </a:lnTo>
                  <a:lnTo>
                    <a:pt x="1105" y="5282"/>
                  </a:lnTo>
                  <a:lnTo>
                    <a:pt x="1474" y="5227"/>
                  </a:lnTo>
                  <a:lnTo>
                    <a:pt x="1841" y="5131"/>
                  </a:lnTo>
                  <a:lnTo>
                    <a:pt x="2210" y="4988"/>
                  </a:lnTo>
                  <a:lnTo>
                    <a:pt x="2578" y="4789"/>
                  </a:lnTo>
                  <a:lnTo>
                    <a:pt x="2946" y="4524"/>
                  </a:lnTo>
                  <a:lnTo>
                    <a:pt x="3315" y="4182"/>
                  </a:lnTo>
                  <a:lnTo>
                    <a:pt x="3683" y="3754"/>
                  </a:lnTo>
                  <a:lnTo>
                    <a:pt x="4052" y="3231"/>
                  </a:lnTo>
                  <a:lnTo>
                    <a:pt x="4421" y="2604"/>
                  </a:lnTo>
                  <a:lnTo>
                    <a:pt x="4788" y="1863"/>
                  </a:lnTo>
                  <a:lnTo>
                    <a:pt x="5157" y="998"/>
                  </a:lnTo>
                  <a:lnTo>
                    <a:pt x="5524" y="0"/>
                  </a:lnTo>
                </a:path>
              </a:pathLst>
            </a:cu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3" name="Oval 303"/>
            <p:cNvSpPr>
              <a:spLocks noChangeArrowheads="1"/>
            </p:cNvSpPr>
            <p:nvPr/>
          </p:nvSpPr>
          <p:spPr bwMode="auto">
            <a:xfrm>
              <a:off x="815" y="3567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4" name="Oval 304"/>
            <p:cNvSpPr>
              <a:spLocks noChangeArrowheads="1"/>
            </p:cNvSpPr>
            <p:nvPr/>
          </p:nvSpPr>
          <p:spPr bwMode="auto">
            <a:xfrm>
              <a:off x="999" y="3567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5" name="Oval 305"/>
            <p:cNvSpPr>
              <a:spLocks noChangeArrowheads="1"/>
            </p:cNvSpPr>
            <p:nvPr/>
          </p:nvSpPr>
          <p:spPr bwMode="auto">
            <a:xfrm>
              <a:off x="1183" y="3567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6" name="Oval 306"/>
            <p:cNvSpPr>
              <a:spLocks noChangeArrowheads="1"/>
            </p:cNvSpPr>
            <p:nvPr/>
          </p:nvSpPr>
          <p:spPr bwMode="auto">
            <a:xfrm>
              <a:off x="1367" y="3562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7" name="Oval 307"/>
            <p:cNvSpPr>
              <a:spLocks noChangeArrowheads="1"/>
            </p:cNvSpPr>
            <p:nvPr/>
          </p:nvSpPr>
          <p:spPr bwMode="auto">
            <a:xfrm>
              <a:off x="1551" y="3543"/>
              <a:ext cx="97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8" name="Oval 308"/>
            <p:cNvSpPr>
              <a:spLocks noChangeArrowheads="1"/>
            </p:cNvSpPr>
            <p:nvPr/>
          </p:nvSpPr>
          <p:spPr bwMode="auto">
            <a:xfrm>
              <a:off x="1735" y="3496"/>
              <a:ext cx="97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09" name="Oval 309"/>
            <p:cNvSpPr>
              <a:spLocks noChangeArrowheads="1"/>
            </p:cNvSpPr>
            <p:nvPr/>
          </p:nvSpPr>
          <p:spPr bwMode="auto">
            <a:xfrm>
              <a:off x="1920" y="3400"/>
              <a:ext cx="96" cy="97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0" name="Oval 310"/>
            <p:cNvSpPr>
              <a:spLocks noChangeArrowheads="1"/>
            </p:cNvSpPr>
            <p:nvPr/>
          </p:nvSpPr>
          <p:spPr bwMode="auto">
            <a:xfrm>
              <a:off x="2104" y="3234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1" name="Oval 311"/>
            <p:cNvSpPr>
              <a:spLocks noChangeArrowheads="1"/>
            </p:cNvSpPr>
            <p:nvPr/>
          </p:nvSpPr>
          <p:spPr bwMode="auto">
            <a:xfrm>
              <a:off x="2288" y="2968"/>
              <a:ext cx="96" cy="97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2" name="Oval 312"/>
            <p:cNvSpPr>
              <a:spLocks noChangeArrowheads="1"/>
            </p:cNvSpPr>
            <p:nvPr/>
          </p:nvSpPr>
          <p:spPr bwMode="auto">
            <a:xfrm>
              <a:off x="2472" y="2569"/>
              <a:ext cx="97" cy="97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3" name="Oval 313"/>
            <p:cNvSpPr>
              <a:spLocks noChangeArrowheads="1"/>
            </p:cNvSpPr>
            <p:nvPr/>
          </p:nvSpPr>
          <p:spPr bwMode="auto">
            <a:xfrm>
              <a:off x="2656" y="1999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4" name="Oval 314"/>
            <p:cNvSpPr>
              <a:spLocks noChangeArrowheads="1"/>
            </p:cNvSpPr>
            <p:nvPr/>
          </p:nvSpPr>
          <p:spPr bwMode="auto">
            <a:xfrm>
              <a:off x="2841" y="1215"/>
              <a:ext cx="96" cy="96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5" name="Freeform 315"/>
            <p:cNvSpPr>
              <a:spLocks/>
            </p:cNvSpPr>
            <p:nvPr/>
          </p:nvSpPr>
          <p:spPr bwMode="auto">
            <a:xfrm>
              <a:off x="862" y="1264"/>
              <a:ext cx="2026" cy="2350"/>
            </a:xfrm>
            <a:custGeom>
              <a:avLst/>
              <a:gdLst>
                <a:gd name="T0" fmla="*/ 0 w 4052"/>
                <a:gd name="T1" fmla="*/ 4702 h 4702"/>
                <a:gd name="T2" fmla="*/ 369 w 4052"/>
                <a:gd name="T3" fmla="*/ 4702 h 4702"/>
                <a:gd name="T4" fmla="*/ 736 w 4052"/>
                <a:gd name="T5" fmla="*/ 4702 h 4702"/>
                <a:gd name="T6" fmla="*/ 1105 w 4052"/>
                <a:gd name="T7" fmla="*/ 4692 h 4702"/>
                <a:gd name="T8" fmla="*/ 1474 w 4052"/>
                <a:gd name="T9" fmla="*/ 4654 h 4702"/>
                <a:gd name="T10" fmla="*/ 1841 w 4052"/>
                <a:gd name="T11" fmla="*/ 4560 h 4702"/>
                <a:gd name="T12" fmla="*/ 2210 w 4052"/>
                <a:gd name="T13" fmla="*/ 4369 h 4702"/>
                <a:gd name="T14" fmla="*/ 2578 w 4052"/>
                <a:gd name="T15" fmla="*/ 4037 h 4702"/>
                <a:gd name="T16" fmla="*/ 2946 w 4052"/>
                <a:gd name="T17" fmla="*/ 3506 h 4702"/>
                <a:gd name="T18" fmla="*/ 3315 w 4052"/>
                <a:gd name="T19" fmla="*/ 2707 h 4702"/>
                <a:gd name="T20" fmla="*/ 3683 w 4052"/>
                <a:gd name="T21" fmla="*/ 1567 h 4702"/>
                <a:gd name="T22" fmla="*/ 4052 w 4052"/>
                <a:gd name="T23" fmla="*/ 0 h 4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52" h="4702">
                  <a:moveTo>
                    <a:pt x="0" y="4702"/>
                  </a:moveTo>
                  <a:lnTo>
                    <a:pt x="369" y="4702"/>
                  </a:lnTo>
                  <a:lnTo>
                    <a:pt x="736" y="4702"/>
                  </a:lnTo>
                  <a:lnTo>
                    <a:pt x="1105" y="4692"/>
                  </a:lnTo>
                  <a:lnTo>
                    <a:pt x="1474" y="4654"/>
                  </a:lnTo>
                  <a:lnTo>
                    <a:pt x="1841" y="4560"/>
                  </a:lnTo>
                  <a:lnTo>
                    <a:pt x="2210" y="4369"/>
                  </a:lnTo>
                  <a:lnTo>
                    <a:pt x="2578" y="4037"/>
                  </a:lnTo>
                  <a:lnTo>
                    <a:pt x="2946" y="3506"/>
                  </a:lnTo>
                  <a:lnTo>
                    <a:pt x="3315" y="2707"/>
                  </a:lnTo>
                  <a:lnTo>
                    <a:pt x="3683" y="1567"/>
                  </a:lnTo>
                  <a:lnTo>
                    <a:pt x="4052" y="0"/>
                  </a:lnTo>
                </a:path>
              </a:pathLst>
            </a:custGeom>
            <a:noFill/>
            <a:ln w="317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6" name="Line 316"/>
            <p:cNvSpPr>
              <a:spLocks noChangeShapeType="1"/>
            </p:cNvSpPr>
            <p:nvPr/>
          </p:nvSpPr>
          <p:spPr bwMode="auto">
            <a:xfrm>
              <a:off x="815" y="3614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7" name="Line 317"/>
            <p:cNvSpPr>
              <a:spLocks noChangeShapeType="1"/>
            </p:cNvSpPr>
            <p:nvPr/>
          </p:nvSpPr>
          <p:spPr bwMode="auto">
            <a:xfrm>
              <a:off x="862" y="3567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8" name="Line 318"/>
            <p:cNvSpPr>
              <a:spLocks noChangeShapeType="1"/>
            </p:cNvSpPr>
            <p:nvPr/>
          </p:nvSpPr>
          <p:spPr bwMode="auto">
            <a:xfrm>
              <a:off x="998" y="3614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9" name="Line 319"/>
            <p:cNvSpPr>
              <a:spLocks noChangeShapeType="1"/>
            </p:cNvSpPr>
            <p:nvPr/>
          </p:nvSpPr>
          <p:spPr bwMode="auto">
            <a:xfrm>
              <a:off x="1047" y="3567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0" name="Line 320"/>
            <p:cNvSpPr>
              <a:spLocks noChangeShapeType="1"/>
            </p:cNvSpPr>
            <p:nvPr/>
          </p:nvSpPr>
          <p:spPr bwMode="auto">
            <a:xfrm>
              <a:off x="1183" y="3614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1" name="Line 321"/>
            <p:cNvSpPr>
              <a:spLocks noChangeShapeType="1"/>
            </p:cNvSpPr>
            <p:nvPr/>
          </p:nvSpPr>
          <p:spPr bwMode="auto">
            <a:xfrm>
              <a:off x="1230" y="3567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2" name="Line 322"/>
            <p:cNvSpPr>
              <a:spLocks noChangeShapeType="1"/>
            </p:cNvSpPr>
            <p:nvPr/>
          </p:nvSpPr>
          <p:spPr bwMode="auto">
            <a:xfrm>
              <a:off x="1366" y="3613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3" name="Line 323"/>
            <p:cNvSpPr>
              <a:spLocks noChangeShapeType="1"/>
            </p:cNvSpPr>
            <p:nvPr/>
          </p:nvSpPr>
          <p:spPr bwMode="auto">
            <a:xfrm>
              <a:off x="1415" y="3565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4" name="Line 324"/>
            <p:cNvSpPr>
              <a:spLocks noChangeShapeType="1"/>
            </p:cNvSpPr>
            <p:nvPr/>
          </p:nvSpPr>
          <p:spPr bwMode="auto">
            <a:xfrm>
              <a:off x="1551" y="3606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5" name="Line 325"/>
            <p:cNvSpPr>
              <a:spLocks noChangeShapeType="1"/>
            </p:cNvSpPr>
            <p:nvPr/>
          </p:nvSpPr>
          <p:spPr bwMode="auto">
            <a:xfrm>
              <a:off x="1599" y="3559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6" name="Line 326"/>
            <p:cNvSpPr>
              <a:spLocks noChangeShapeType="1"/>
            </p:cNvSpPr>
            <p:nvPr/>
          </p:nvSpPr>
          <p:spPr bwMode="auto">
            <a:xfrm>
              <a:off x="1735" y="3590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7" name="Line 327"/>
            <p:cNvSpPr>
              <a:spLocks noChangeShapeType="1"/>
            </p:cNvSpPr>
            <p:nvPr/>
          </p:nvSpPr>
          <p:spPr bwMode="auto">
            <a:xfrm>
              <a:off x="1783" y="3543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8" name="Line 328"/>
            <p:cNvSpPr>
              <a:spLocks noChangeShapeType="1"/>
            </p:cNvSpPr>
            <p:nvPr/>
          </p:nvSpPr>
          <p:spPr bwMode="auto">
            <a:xfrm>
              <a:off x="1919" y="3559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29" name="Line 329"/>
            <p:cNvSpPr>
              <a:spLocks noChangeShapeType="1"/>
            </p:cNvSpPr>
            <p:nvPr/>
          </p:nvSpPr>
          <p:spPr bwMode="auto">
            <a:xfrm>
              <a:off x="1968" y="3511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0" name="Line 330"/>
            <p:cNvSpPr>
              <a:spLocks noChangeShapeType="1"/>
            </p:cNvSpPr>
            <p:nvPr/>
          </p:nvSpPr>
          <p:spPr bwMode="auto">
            <a:xfrm>
              <a:off x="2104" y="3504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1" name="Line 331"/>
            <p:cNvSpPr>
              <a:spLocks noChangeShapeType="1"/>
            </p:cNvSpPr>
            <p:nvPr/>
          </p:nvSpPr>
          <p:spPr bwMode="auto">
            <a:xfrm>
              <a:off x="2151" y="3455"/>
              <a:ext cx="0" cy="97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2" name="Line 332"/>
            <p:cNvSpPr>
              <a:spLocks noChangeShapeType="1"/>
            </p:cNvSpPr>
            <p:nvPr/>
          </p:nvSpPr>
          <p:spPr bwMode="auto">
            <a:xfrm>
              <a:off x="2287" y="3415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3" name="Line 333"/>
            <p:cNvSpPr>
              <a:spLocks noChangeShapeType="1"/>
            </p:cNvSpPr>
            <p:nvPr/>
          </p:nvSpPr>
          <p:spPr bwMode="auto">
            <a:xfrm>
              <a:off x="2336" y="3367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4" name="Line 334"/>
            <p:cNvSpPr>
              <a:spLocks noChangeShapeType="1"/>
            </p:cNvSpPr>
            <p:nvPr/>
          </p:nvSpPr>
          <p:spPr bwMode="auto">
            <a:xfrm>
              <a:off x="2472" y="3282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5" name="Line 335"/>
            <p:cNvSpPr>
              <a:spLocks noChangeShapeType="1"/>
            </p:cNvSpPr>
            <p:nvPr/>
          </p:nvSpPr>
          <p:spPr bwMode="auto">
            <a:xfrm>
              <a:off x="2520" y="3234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6" name="Line 336"/>
            <p:cNvSpPr>
              <a:spLocks noChangeShapeType="1"/>
            </p:cNvSpPr>
            <p:nvPr/>
          </p:nvSpPr>
          <p:spPr bwMode="auto">
            <a:xfrm>
              <a:off x="2656" y="3092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7" name="Line 337"/>
            <p:cNvSpPr>
              <a:spLocks noChangeShapeType="1"/>
            </p:cNvSpPr>
            <p:nvPr/>
          </p:nvSpPr>
          <p:spPr bwMode="auto">
            <a:xfrm>
              <a:off x="2704" y="3044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8" name="Line 338"/>
            <p:cNvSpPr>
              <a:spLocks noChangeShapeType="1"/>
            </p:cNvSpPr>
            <p:nvPr/>
          </p:nvSpPr>
          <p:spPr bwMode="auto">
            <a:xfrm>
              <a:off x="2840" y="2831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39" name="Line 339"/>
            <p:cNvSpPr>
              <a:spLocks noChangeShapeType="1"/>
            </p:cNvSpPr>
            <p:nvPr/>
          </p:nvSpPr>
          <p:spPr bwMode="auto">
            <a:xfrm>
              <a:off x="2888" y="2782"/>
              <a:ext cx="0" cy="97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0" name="Line 340"/>
            <p:cNvSpPr>
              <a:spLocks noChangeShapeType="1"/>
            </p:cNvSpPr>
            <p:nvPr/>
          </p:nvSpPr>
          <p:spPr bwMode="auto">
            <a:xfrm>
              <a:off x="3024" y="2483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1" name="Line 341"/>
            <p:cNvSpPr>
              <a:spLocks noChangeShapeType="1"/>
            </p:cNvSpPr>
            <p:nvPr/>
          </p:nvSpPr>
          <p:spPr bwMode="auto">
            <a:xfrm>
              <a:off x="3073" y="2434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2" name="Line 342"/>
            <p:cNvSpPr>
              <a:spLocks noChangeShapeType="1"/>
            </p:cNvSpPr>
            <p:nvPr/>
          </p:nvSpPr>
          <p:spPr bwMode="auto">
            <a:xfrm>
              <a:off x="3209" y="2029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3" name="Line 343"/>
            <p:cNvSpPr>
              <a:spLocks noChangeShapeType="1"/>
            </p:cNvSpPr>
            <p:nvPr/>
          </p:nvSpPr>
          <p:spPr bwMode="auto">
            <a:xfrm>
              <a:off x="3257" y="1982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4" name="Line 344"/>
            <p:cNvSpPr>
              <a:spLocks noChangeShapeType="1"/>
            </p:cNvSpPr>
            <p:nvPr/>
          </p:nvSpPr>
          <p:spPr bwMode="auto">
            <a:xfrm>
              <a:off x="3392" y="1453"/>
              <a:ext cx="97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5" name="Line 345"/>
            <p:cNvSpPr>
              <a:spLocks noChangeShapeType="1"/>
            </p:cNvSpPr>
            <p:nvPr/>
          </p:nvSpPr>
          <p:spPr bwMode="auto">
            <a:xfrm>
              <a:off x="3441" y="1405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6" name="Line 346"/>
            <p:cNvSpPr>
              <a:spLocks noChangeShapeType="1"/>
            </p:cNvSpPr>
            <p:nvPr/>
          </p:nvSpPr>
          <p:spPr bwMode="auto">
            <a:xfrm>
              <a:off x="3577" y="732"/>
              <a:ext cx="96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7" name="Line 347"/>
            <p:cNvSpPr>
              <a:spLocks noChangeShapeType="1"/>
            </p:cNvSpPr>
            <p:nvPr/>
          </p:nvSpPr>
          <p:spPr bwMode="auto">
            <a:xfrm>
              <a:off x="3625" y="685"/>
              <a:ext cx="0" cy="96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8" name="Freeform 348"/>
            <p:cNvSpPr>
              <a:spLocks/>
            </p:cNvSpPr>
            <p:nvPr/>
          </p:nvSpPr>
          <p:spPr bwMode="auto">
            <a:xfrm>
              <a:off x="862" y="732"/>
              <a:ext cx="2763" cy="2882"/>
            </a:xfrm>
            <a:custGeom>
              <a:avLst/>
              <a:gdLst>
                <a:gd name="T0" fmla="*/ 0 w 5524"/>
                <a:gd name="T1" fmla="*/ 5764 h 5764"/>
                <a:gd name="T2" fmla="*/ 369 w 5524"/>
                <a:gd name="T3" fmla="*/ 5764 h 5764"/>
                <a:gd name="T4" fmla="*/ 736 w 5524"/>
                <a:gd name="T5" fmla="*/ 5764 h 5764"/>
                <a:gd name="T6" fmla="*/ 1105 w 5524"/>
                <a:gd name="T7" fmla="*/ 5760 h 5764"/>
                <a:gd name="T8" fmla="*/ 1474 w 5524"/>
                <a:gd name="T9" fmla="*/ 5748 h 5764"/>
                <a:gd name="T10" fmla="*/ 1841 w 5524"/>
                <a:gd name="T11" fmla="*/ 5716 h 5764"/>
                <a:gd name="T12" fmla="*/ 2210 w 5524"/>
                <a:gd name="T13" fmla="*/ 5654 h 5764"/>
                <a:gd name="T14" fmla="*/ 2578 w 5524"/>
                <a:gd name="T15" fmla="*/ 5542 h 5764"/>
                <a:gd name="T16" fmla="*/ 2946 w 5524"/>
                <a:gd name="T17" fmla="*/ 5364 h 5764"/>
                <a:gd name="T18" fmla="*/ 3315 w 5524"/>
                <a:gd name="T19" fmla="*/ 5099 h 5764"/>
                <a:gd name="T20" fmla="*/ 3683 w 5524"/>
                <a:gd name="T21" fmla="*/ 4719 h 5764"/>
                <a:gd name="T22" fmla="*/ 4052 w 5524"/>
                <a:gd name="T23" fmla="*/ 4197 h 5764"/>
                <a:gd name="T24" fmla="*/ 4421 w 5524"/>
                <a:gd name="T25" fmla="*/ 3500 h 5764"/>
                <a:gd name="T26" fmla="*/ 4788 w 5524"/>
                <a:gd name="T27" fmla="*/ 2594 h 5764"/>
                <a:gd name="T28" fmla="*/ 5157 w 5524"/>
                <a:gd name="T29" fmla="*/ 1441 h 5764"/>
                <a:gd name="T30" fmla="*/ 5524 w 5524"/>
                <a:gd name="T31" fmla="*/ 0 h 5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24" h="5764">
                  <a:moveTo>
                    <a:pt x="0" y="5764"/>
                  </a:moveTo>
                  <a:lnTo>
                    <a:pt x="369" y="5764"/>
                  </a:lnTo>
                  <a:lnTo>
                    <a:pt x="736" y="5764"/>
                  </a:lnTo>
                  <a:lnTo>
                    <a:pt x="1105" y="5760"/>
                  </a:lnTo>
                  <a:lnTo>
                    <a:pt x="1474" y="5748"/>
                  </a:lnTo>
                  <a:lnTo>
                    <a:pt x="1841" y="5716"/>
                  </a:lnTo>
                  <a:lnTo>
                    <a:pt x="2210" y="5654"/>
                  </a:lnTo>
                  <a:lnTo>
                    <a:pt x="2578" y="5542"/>
                  </a:lnTo>
                  <a:lnTo>
                    <a:pt x="2946" y="5364"/>
                  </a:lnTo>
                  <a:lnTo>
                    <a:pt x="3315" y="5099"/>
                  </a:lnTo>
                  <a:lnTo>
                    <a:pt x="3683" y="4719"/>
                  </a:lnTo>
                  <a:lnTo>
                    <a:pt x="4052" y="4197"/>
                  </a:lnTo>
                  <a:lnTo>
                    <a:pt x="4421" y="3500"/>
                  </a:lnTo>
                  <a:lnTo>
                    <a:pt x="4788" y="2594"/>
                  </a:lnTo>
                  <a:lnTo>
                    <a:pt x="5157" y="1441"/>
                  </a:lnTo>
                  <a:lnTo>
                    <a:pt x="5524" y="0"/>
                  </a:lnTo>
                </a:path>
              </a:pathLst>
            </a:cu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49" name="Freeform 349"/>
            <p:cNvSpPr>
              <a:spLocks/>
            </p:cNvSpPr>
            <p:nvPr/>
          </p:nvSpPr>
          <p:spPr bwMode="auto">
            <a:xfrm>
              <a:off x="862" y="1577"/>
              <a:ext cx="2211" cy="2037"/>
            </a:xfrm>
            <a:custGeom>
              <a:avLst/>
              <a:gdLst>
                <a:gd name="T0" fmla="*/ 0 w 4421"/>
                <a:gd name="T1" fmla="*/ 4075 h 4075"/>
                <a:gd name="T2" fmla="*/ 369 w 4421"/>
                <a:gd name="T3" fmla="*/ 4075 h 4075"/>
                <a:gd name="T4" fmla="*/ 736 w 4421"/>
                <a:gd name="T5" fmla="*/ 4075 h 4075"/>
                <a:gd name="T6" fmla="*/ 1105 w 4421"/>
                <a:gd name="T7" fmla="*/ 4075 h 4075"/>
                <a:gd name="T8" fmla="*/ 1474 w 4421"/>
                <a:gd name="T9" fmla="*/ 4075 h 4075"/>
                <a:gd name="T10" fmla="*/ 1841 w 4421"/>
                <a:gd name="T11" fmla="*/ 4075 h 4075"/>
                <a:gd name="T12" fmla="*/ 2210 w 4421"/>
                <a:gd name="T13" fmla="*/ 4075 h 4075"/>
                <a:gd name="T14" fmla="*/ 2578 w 4421"/>
                <a:gd name="T15" fmla="*/ 4071 h 4075"/>
                <a:gd name="T16" fmla="*/ 2946 w 4421"/>
                <a:gd name="T17" fmla="*/ 4046 h 4075"/>
                <a:gd name="T18" fmla="*/ 3315 w 4421"/>
                <a:gd name="T19" fmla="*/ 3933 h 4075"/>
                <a:gd name="T20" fmla="*/ 3683 w 4421"/>
                <a:gd name="T21" fmla="*/ 3553 h 4075"/>
                <a:gd name="T22" fmla="*/ 4052 w 4421"/>
                <a:gd name="T23" fmla="*/ 2508 h 4075"/>
                <a:gd name="T24" fmla="*/ 4421 w 4421"/>
                <a:gd name="T25" fmla="*/ 0 h 4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21" h="4075">
                  <a:moveTo>
                    <a:pt x="0" y="4075"/>
                  </a:moveTo>
                  <a:lnTo>
                    <a:pt x="369" y="4075"/>
                  </a:lnTo>
                  <a:lnTo>
                    <a:pt x="736" y="4075"/>
                  </a:lnTo>
                  <a:lnTo>
                    <a:pt x="1105" y="4075"/>
                  </a:lnTo>
                  <a:lnTo>
                    <a:pt x="1474" y="4075"/>
                  </a:lnTo>
                  <a:lnTo>
                    <a:pt x="1841" y="4075"/>
                  </a:lnTo>
                  <a:lnTo>
                    <a:pt x="2210" y="4075"/>
                  </a:lnTo>
                  <a:lnTo>
                    <a:pt x="2578" y="4071"/>
                  </a:lnTo>
                  <a:lnTo>
                    <a:pt x="2946" y="4046"/>
                  </a:lnTo>
                  <a:lnTo>
                    <a:pt x="3315" y="3933"/>
                  </a:lnTo>
                  <a:lnTo>
                    <a:pt x="3683" y="3553"/>
                  </a:lnTo>
                  <a:lnTo>
                    <a:pt x="4052" y="2508"/>
                  </a:lnTo>
                  <a:lnTo>
                    <a:pt x="4421" y="0"/>
                  </a:lnTo>
                </a:path>
              </a:pathLst>
            </a:custGeom>
            <a:noFill/>
            <a:ln w="31750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0" name="Rectangle 350"/>
            <p:cNvSpPr>
              <a:spLocks noChangeArrowheads="1"/>
            </p:cNvSpPr>
            <p:nvPr/>
          </p:nvSpPr>
          <p:spPr bwMode="auto">
            <a:xfrm>
              <a:off x="748" y="818"/>
              <a:ext cx="1442" cy="90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1" name="Rectangle 351"/>
            <p:cNvSpPr>
              <a:spLocks noChangeArrowheads="1"/>
            </p:cNvSpPr>
            <p:nvPr/>
          </p:nvSpPr>
          <p:spPr bwMode="auto">
            <a:xfrm>
              <a:off x="1199" y="850"/>
              <a:ext cx="756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Single-cross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Line 352"/>
            <p:cNvSpPr>
              <a:spLocks noChangeShapeType="1"/>
            </p:cNvSpPr>
            <p:nvPr/>
          </p:nvSpPr>
          <p:spPr bwMode="auto">
            <a:xfrm>
              <a:off x="854" y="926"/>
              <a:ext cx="259" cy="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3" name="Oval 353"/>
            <p:cNvSpPr>
              <a:spLocks noChangeArrowheads="1"/>
            </p:cNvSpPr>
            <p:nvPr/>
          </p:nvSpPr>
          <p:spPr bwMode="auto">
            <a:xfrm>
              <a:off x="936" y="879"/>
              <a:ext cx="95" cy="94"/>
            </a:xfrm>
            <a:prstGeom prst="ellipse">
              <a:avLst/>
            </a:prstGeom>
            <a:noFill/>
            <a:ln w="317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4" name="Rectangle 354"/>
            <p:cNvSpPr>
              <a:spLocks noChangeArrowheads="1"/>
            </p:cNvSpPr>
            <p:nvPr/>
          </p:nvSpPr>
          <p:spPr bwMode="auto">
            <a:xfrm>
              <a:off x="1199" y="1022"/>
              <a:ext cx="97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 err="1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Threeway</a:t>
              </a: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Arial" panose="020B0604020202020204" pitchFamily="34" charset="0"/>
                </a:rPr>
                <a:t>-cross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Line 355"/>
            <p:cNvSpPr>
              <a:spLocks noChangeShapeType="1"/>
            </p:cNvSpPr>
            <p:nvPr/>
          </p:nvSpPr>
          <p:spPr bwMode="auto">
            <a:xfrm>
              <a:off x="854" y="1098"/>
              <a:ext cx="259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6" name="Oval 356"/>
            <p:cNvSpPr>
              <a:spLocks noChangeArrowheads="1"/>
            </p:cNvSpPr>
            <p:nvPr/>
          </p:nvSpPr>
          <p:spPr bwMode="auto">
            <a:xfrm>
              <a:off x="936" y="1051"/>
              <a:ext cx="95" cy="95"/>
            </a:xfrm>
            <a:prstGeom prst="ellips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7" name="Line 357"/>
            <p:cNvSpPr>
              <a:spLocks noChangeShapeType="1"/>
            </p:cNvSpPr>
            <p:nvPr/>
          </p:nvSpPr>
          <p:spPr bwMode="auto">
            <a:xfrm>
              <a:off x="936" y="1098"/>
              <a:ext cx="95" cy="0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8" name="Line 358"/>
            <p:cNvSpPr>
              <a:spLocks noChangeShapeType="1"/>
            </p:cNvSpPr>
            <p:nvPr/>
          </p:nvSpPr>
          <p:spPr bwMode="auto">
            <a:xfrm>
              <a:off x="983" y="1050"/>
              <a:ext cx="0" cy="95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59" name="Rectangle 359"/>
            <p:cNvSpPr>
              <a:spLocks noChangeArrowheads="1"/>
            </p:cNvSpPr>
            <p:nvPr/>
          </p:nvSpPr>
          <p:spPr bwMode="auto">
            <a:xfrm>
              <a:off x="1199" y="1195"/>
              <a:ext cx="901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Fourway</a:t>
              </a: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panose="020B0604020202020204" pitchFamily="34" charset="0"/>
                </a:rPr>
                <a:t>-cross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Line 360"/>
            <p:cNvSpPr>
              <a:spLocks noChangeShapeType="1"/>
            </p:cNvSpPr>
            <p:nvPr/>
          </p:nvSpPr>
          <p:spPr bwMode="auto">
            <a:xfrm>
              <a:off x="854" y="1271"/>
              <a:ext cx="259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1" name="Oval 361"/>
            <p:cNvSpPr>
              <a:spLocks noChangeArrowheads="1"/>
            </p:cNvSpPr>
            <p:nvPr/>
          </p:nvSpPr>
          <p:spPr bwMode="auto">
            <a:xfrm>
              <a:off x="936" y="1224"/>
              <a:ext cx="95" cy="94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2" name="Rectangle 362"/>
            <p:cNvSpPr>
              <a:spLocks noChangeArrowheads="1"/>
            </p:cNvSpPr>
            <p:nvPr/>
          </p:nvSpPr>
          <p:spPr bwMode="auto">
            <a:xfrm>
              <a:off x="1199" y="1367"/>
              <a:ext cx="96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 err="1">
                  <a:ln>
                    <a:noFill/>
                  </a:ln>
                  <a:solidFill>
                    <a:srgbClr val="008000"/>
                  </a:solidFill>
                  <a:effectLst/>
                  <a:latin typeface="Arial" panose="020B0604020202020204" pitchFamily="34" charset="0"/>
                </a:rPr>
                <a:t>Synthetiks</a:t>
              </a: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008000"/>
                  </a:solidFill>
                  <a:effectLst/>
                  <a:latin typeface="Arial" panose="020B0604020202020204" pitchFamily="34" charset="0"/>
                </a:rPr>
                <a:t>, N=4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Line 363"/>
            <p:cNvSpPr>
              <a:spLocks noChangeShapeType="1"/>
            </p:cNvSpPr>
            <p:nvPr/>
          </p:nvSpPr>
          <p:spPr bwMode="auto">
            <a:xfrm>
              <a:off x="854" y="1443"/>
              <a:ext cx="259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4" name="Line 364"/>
            <p:cNvSpPr>
              <a:spLocks noChangeShapeType="1"/>
            </p:cNvSpPr>
            <p:nvPr/>
          </p:nvSpPr>
          <p:spPr bwMode="auto">
            <a:xfrm>
              <a:off x="936" y="1443"/>
              <a:ext cx="95" cy="0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5" name="Line 365"/>
            <p:cNvSpPr>
              <a:spLocks noChangeShapeType="1"/>
            </p:cNvSpPr>
            <p:nvPr/>
          </p:nvSpPr>
          <p:spPr bwMode="auto">
            <a:xfrm>
              <a:off x="983" y="1396"/>
              <a:ext cx="0" cy="94"/>
            </a:xfrm>
            <a:prstGeom prst="line">
              <a:avLst/>
            </a:prstGeom>
            <a:noFill/>
            <a:ln w="31750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6" name="Rectangle 366"/>
            <p:cNvSpPr>
              <a:spLocks noChangeArrowheads="1"/>
            </p:cNvSpPr>
            <p:nvPr/>
          </p:nvSpPr>
          <p:spPr bwMode="auto">
            <a:xfrm>
              <a:off x="1199" y="1539"/>
              <a:ext cx="96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700" b="0" i="0" u="none" strike="noStrike" cap="none" normalizeH="0" baseline="0" dirty="0" err="1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</a:rPr>
                <a:t>Synthetiks</a:t>
              </a:r>
              <a:r>
                <a:rPr kumimoji="0" lang="en-GB" altLang="en-US" sz="1700" b="0" i="0" u="none" strike="noStrike" cap="none" normalizeH="0" baseline="0" dirty="0">
                  <a:ln>
                    <a:noFill/>
                  </a:ln>
                  <a:solidFill>
                    <a:srgbClr val="800000"/>
                  </a:solidFill>
                  <a:effectLst/>
                  <a:latin typeface="Arial" panose="020B0604020202020204" pitchFamily="34" charset="0"/>
                </a:rPr>
                <a:t>, N=8</a:t>
              </a:r>
              <a:endParaRPr kumimoji="0" lang="en-GB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Line 367"/>
            <p:cNvSpPr>
              <a:spLocks noChangeShapeType="1"/>
            </p:cNvSpPr>
            <p:nvPr/>
          </p:nvSpPr>
          <p:spPr bwMode="auto">
            <a:xfrm>
              <a:off x="854" y="1615"/>
              <a:ext cx="259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368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 is impossible to field-test all combinations.</a:t>
            </a:r>
          </a:p>
        </p:txBody>
      </p:sp>
      <p:sp>
        <p:nvSpPr>
          <p:cNvPr id="369" name="TextBox 368"/>
          <p:cNvSpPr txBox="1"/>
          <p:nvPr/>
        </p:nvSpPr>
        <p:spPr>
          <a:xfrm>
            <a:off x="7569199" y="1170589"/>
            <a:ext cx="4515070" cy="507831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K=10 and N=8, the question is: How many different sets of 8 can we have if we choose from K=10? This is, how many different pairs of 2 can we leave out from the 10? K=10 means 10²=100 pairs-of-two. Ignore the diagonal and choose only one of the two reciprocal directions. Thus (100-10)/2=45; thus, we can make 45 different sets of 8. And so on.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With K=4, we can make only one N=4 synthetic yet 3 different 3-way crosses. These different 3-ways are: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(1x2)x(3x4)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(1x3)x(2x4)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(1x4)x(2x3)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will easily see that the difference lies in ‘which SCA-effects are or are not transferred to farmers‘ fields’. </a:t>
            </a:r>
          </a:p>
        </p:txBody>
      </p:sp>
      <p:sp>
        <p:nvSpPr>
          <p:cNvPr id="370" name="Textfeld 5">
            <a:extLst>
              <a:ext uri="{FF2B5EF4-FFF2-40B4-BE49-F238E27FC236}">
                <a16:creationId xmlns:a16="http://schemas.microsoft.com/office/drawing/2014/main" id="{CA265971-FF85-4133-A460-BE20FEBFDCE6}"/>
              </a:ext>
            </a:extLst>
          </p:cNvPr>
          <p:cNvSpPr txBox="1"/>
          <p:nvPr/>
        </p:nvSpPr>
        <p:spPr>
          <a:xfrm>
            <a:off x="11194141" y="6337378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22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043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193899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Genomic Selection, Genomic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Since several years* we see the transition from the classical, purely phenotype-based 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Selection to Selection based on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either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Phenotype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Genotype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Combined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Phenotype &amp; Genotype (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Pedigree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de-DE" alt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UNPLAB-BrMeth_Ch-11[</a:t>
            </a:r>
            <a:r>
              <a:rPr lang="de-DE" altLang="de-DE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TheFour</a:t>
            </a:r>
            <a:r>
              <a:rPr lang="de-DE" alt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GS]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3410" y="2003538"/>
            <a:ext cx="6010859" cy="47796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2" y="2079198"/>
            <a:ext cx="4675578" cy="4703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 rot="16200000">
            <a:off x="3025119" y="3931681"/>
            <a:ext cx="4779617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DOI 10.1016/B978-0-12-385531-2.00002-5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Lorenz, ...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Jannink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2011. Advances in Agro-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nomy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110, 77-123.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30994" y="6321490"/>
            <a:ext cx="614481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273EB7-40A1-4A30-8341-659DED2E18B9}"/>
              </a:ext>
            </a:extLst>
          </p:cNvPr>
          <p:cNvSpPr txBox="1"/>
          <p:nvPr/>
        </p:nvSpPr>
        <p:spPr>
          <a:xfrm>
            <a:off x="10240392" y="1642369"/>
            <a:ext cx="1843877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*written in 2026</a:t>
            </a:r>
          </a:p>
        </p:txBody>
      </p:sp>
    </p:spTree>
    <p:extLst>
      <p:ext uri="{BB962C8B-B14F-4D97-AF65-F5344CB8AC3E}">
        <p14:creationId xmlns:p14="http://schemas.microsoft.com/office/powerpoint/2010/main" val="2981477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000" y="36000"/>
            <a:ext cx="12058816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go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UNPLAB-BrMeth_Ch-5[</a:t>
            </a:r>
            <a:r>
              <a:rPr lang="de-DE" dirty="0" err="1"/>
              <a:t>RecSel</a:t>
            </a:r>
            <a:r>
              <a:rPr lang="de-DE" dirty="0"/>
              <a:t> I]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E66FF-05B0-4FC5-80E9-267BD1CA03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755" y="493561"/>
            <a:ext cx="6305437" cy="6305437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24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005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11238614" y="6342528"/>
            <a:ext cx="89220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000" y="36000"/>
            <a:ext cx="11965353" cy="322614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already know: Population Genetics, Heterosis,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GxE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GCA, SCA</a:t>
            </a: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Keywords of this chapter: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GCA as common parameter for hybrid and synthetic cultivars.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Inbreeding in synthetic cultivars, Sewall-Wright-Equation.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Necessity to predict, because not all the very many possible candidates of (2Way) 3Way 4Way Synthetics can be produced and field-tested.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Algebra as introduced in this chapter:  </a:t>
            </a:r>
          </a:p>
          <a:p>
            <a:pPr>
              <a:lnSpc>
                <a:spcPct val="98000"/>
              </a:lnSpc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is the famous Sewall-Wright-Equation: Y = C – (C-S)/N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For instance cf. https://cdnsciencepub.com/doi/pdf/10.4141/P97-076</a:t>
            </a:r>
          </a:p>
        </p:txBody>
      </p:sp>
    </p:spTree>
    <p:extLst>
      <p:ext uri="{BB962C8B-B14F-4D97-AF65-F5344CB8AC3E}">
        <p14:creationId xmlns:p14="http://schemas.microsoft.com/office/powerpoint/2010/main" val="1951599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feld 5"/>
          <p:cNvSpPr txBox="1"/>
          <p:nvPr/>
        </p:nvSpPr>
        <p:spPr>
          <a:xfrm>
            <a:off x="1281136" y="1728707"/>
            <a:ext cx="85380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 Topcross ...</a:t>
            </a:r>
          </a:p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uses an equal-dose mixture of the candidates as tester </a:t>
            </a:r>
          </a:p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genetically equivalent to a ...</a:t>
            </a:r>
          </a:p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Polycross”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409830" y="6365558"/>
            <a:ext cx="782172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04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83099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now about Hybrid Breeding; yet, the Breeding Categories and Methods are nevertheless presented only later.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7302" y="959054"/>
            <a:ext cx="9258609" cy="566308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ts val="400"/>
              </a:spcBef>
              <a:buFontTx/>
              <a:buNone/>
            </a:pPr>
            <a:r>
              <a:rPr lang="en-GB" altLang="de-DE" sz="1800" dirty="0"/>
              <a:t>Strategic steps in Hybrid </a:t>
            </a:r>
            <a:r>
              <a:rPr lang="en-GB" altLang="de-DE" sz="1800" dirty="0" err="1"/>
              <a:t>Bbreeding</a:t>
            </a:r>
            <a:r>
              <a:rPr lang="en-GB" altLang="de-DE" sz="1800" dirty="0"/>
              <a:t> (yet, bear in  mind that breeders typically do not obey such textbook-like ‚rules‘)</a:t>
            </a: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en-GB" altLang="de-DE" sz="1800" dirty="0"/>
              <a:t>1</a:t>
            </a:r>
            <a:br>
              <a:rPr lang="en-GB" altLang="de-DE" sz="1800" dirty="0"/>
            </a:br>
            <a:r>
              <a:rPr lang="en-GB" altLang="de-DE" sz="1800" dirty="0"/>
              <a:t>Develop inbred lines (</a:t>
            </a:r>
            <a:r>
              <a:rPr lang="en-GB" altLang="de-DE" sz="1800" i="1" dirty="0"/>
              <a:t>via</a:t>
            </a:r>
            <a:r>
              <a:rPr lang="en-GB" altLang="de-DE" sz="1800" dirty="0"/>
              <a:t> a DH-technique</a:t>
            </a:r>
            <a:r>
              <a:rPr lang="en-GB" altLang="de-DE" sz="1800" dirty="0">
                <a:solidFill>
                  <a:srgbClr val="FF0000"/>
                </a:solidFill>
              </a:rPr>
              <a:t>*</a:t>
            </a:r>
            <a:r>
              <a:rPr lang="en-GB" altLang="de-DE" sz="1800" dirty="0"/>
              <a:t> or </a:t>
            </a:r>
            <a:r>
              <a:rPr lang="en-GB" altLang="de-DE" sz="1800" i="1" dirty="0"/>
              <a:t>via</a:t>
            </a:r>
            <a:r>
              <a:rPr lang="en-GB" altLang="de-DE" sz="1800" dirty="0"/>
              <a:t> selfing) and </a:t>
            </a:r>
            <a:r>
              <a:rPr lang="en-GB" altLang="de-DE" sz="1800" dirty="0">
                <a:solidFill>
                  <a:srgbClr val="0000FF"/>
                </a:solidFill>
              </a:rPr>
              <a:t>test</a:t>
            </a:r>
            <a:r>
              <a:rPr lang="en-GB" altLang="de-DE" sz="1800" dirty="0"/>
              <a:t> a high number of them for </a:t>
            </a:r>
            <a:r>
              <a:rPr lang="en-GB" altLang="de-DE" sz="1800" i="1" dirty="0"/>
              <a:t>per se</a:t>
            </a:r>
            <a:r>
              <a:rPr lang="en-GB" altLang="de-DE" sz="1800" dirty="0"/>
              <a:t> performance, especially for traits such as </a:t>
            </a:r>
            <a:r>
              <a:rPr lang="en-GB" altLang="de-DE" sz="1800" dirty="0">
                <a:solidFill>
                  <a:srgbClr val="00B050"/>
                </a:solidFill>
              </a:rPr>
              <a:t>seed quality </a:t>
            </a:r>
            <a:r>
              <a:rPr lang="en-GB" altLang="de-DE" sz="1800" dirty="0"/>
              <a:t>(seed-to-be-sown), </a:t>
            </a:r>
            <a:r>
              <a:rPr lang="en-GB" altLang="de-DE" sz="1800" dirty="0">
                <a:solidFill>
                  <a:srgbClr val="7030A0"/>
                </a:solidFill>
              </a:rPr>
              <a:t>pollen</a:t>
            </a:r>
            <a:r>
              <a:rPr lang="en-GB" altLang="de-DE" sz="1800" dirty="0"/>
              <a:t> production (‚</a:t>
            </a:r>
            <a:r>
              <a:rPr lang="en-GB" altLang="de-DE" sz="1800" dirty="0">
                <a:solidFill>
                  <a:srgbClr val="00B050"/>
                </a:solidFill>
              </a:rPr>
              <a:t>mother</a:t>
            </a:r>
            <a:r>
              <a:rPr lang="en-GB" altLang="de-DE" sz="1800" dirty="0"/>
              <a:t>‘ or ‚</a:t>
            </a:r>
            <a:r>
              <a:rPr lang="en-GB" altLang="de-DE" sz="1800" dirty="0">
                <a:solidFill>
                  <a:srgbClr val="7030A0"/>
                </a:solidFill>
              </a:rPr>
              <a:t>fathe</a:t>
            </a:r>
            <a:r>
              <a:rPr lang="en-GB" altLang="de-DE" sz="1800" dirty="0"/>
              <a:t>r‘ features), flowering time. </a:t>
            </a:r>
            <a:r>
              <a:rPr lang="en-GB" altLang="de-DE" sz="1800" dirty="0">
                <a:solidFill>
                  <a:srgbClr val="0000FF"/>
                </a:solidFill>
              </a:rPr>
              <a:t>Select</a:t>
            </a:r>
            <a:r>
              <a:rPr lang="en-GB" altLang="de-DE" sz="1800" dirty="0"/>
              <a:t> accordingly.</a:t>
            </a:r>
          </a:p>
          <a:p>
            <a:pPr eaLnBrk="1" hangingPunct="1">
              <a:spcBef>
                <a:spcPts val="400"/>
              </a:spcBef>
              <a:buNone/>
            </a:pPr>
            <a:r>
              <a:rPr lang="en-GB" altLang="de-DE" sz="1800" dirty="0"/>
              <a:t>2</a:t>
            </a:r>
            <a:br>
              <a:rPr lang="en-GB" altLang="de-DE" sz="1800" dirty="0"/>
            </a:br>
            <a:r>
              <a:rPr lang="en-GB" altLang="de-DE" sz="1800" dirty="0"/>
              <a:t>Conduct with these best lines a Topcross &amp; Topcross-</a:t>
            </a:r>
            <a:r>
              <a:rPr lang="en-GB" altLang="de-DE" sz="1800" u="sng" dirty="0">
                <a:solidFill>
                  <a:srgbClr val="0000FF"/>
                </a:solidFill>
              </a:rPr>
              <a:t>Test</a:t>
            </a:r>
            <a:r>
              <a:rPr lang="en-GB" altLang="de-DE" sz="1800" dirty="0"/>
              <a:t>, assess their GCA (yield, fur-</a:t>
            </a:r>
            <a:r>
              <a:rPr lang="en-GB" altLang="de-DE" sz="1800" dirty="0" err="1"/>
              <a:t>ther</a:t>
            </a:r>
            <a:r>
              <a:rPr lang="en-GB" altLang="de-DE" sz="1800" dirty="0"/>
              <a:t> agronomic traits); </a:t>
            </a:r>
            <a:r>
              <a:rPr lang="en-GB" altLang="de-DE" sz="1800" dirty="0">
                <a:solidFill>
                  <a:srgbClr val="0000FF"/>
                </a:solidFill>
              </a:rPr>
              <a:t>select</a:t>
            </a:r>
            <a:r>
              <a:rPr lang="en-GB" altLang="de-DE" sz="1800" dirty="0"/>
              <a:t> again. </a:t>
            </a:r>
            <a:br>
              <a:rPr lang="en-GB" altLang="de-DE" sz="1800" dirty="0"/>
            </a:br>
            <a:r>
              <a:rPr lang="en-GB" altLang="de-DE" sz="1800" dirty="0"/>
              <a:t>3</a:t>
            </a:r>
            <a:br>
              <a:rPr lang="en-GB" altLang="de-DE" sz="1800" dirty="0"/>
            </a:br>
            <a:r>
              <a:rPr lang="en-GB" altLang="de-DE" sz="1800" dirty="0"/>
              <a:t>Produce seed from a Diallel- or Factorial-cross, based on these very best lines, </a:t>
            </a:r>
            <a:r>
              <a:rPr lang="en-GB" altLang="de-DE" sz="1800" dirty="0">
                <a:solidFill>
                  <a:srgbClr val="0000FF"/>
                </a:solidFill>
              </a:rPr>
              <a:t>test </a:t>
            </a:r>
            <a:r>
              <a:rPr lang="en-GB" altLang="de-DE" sz="1800" dirty="0"/>
              <a:t>the corresponding hybrids. </a:t>
            </a:r>
            <a:r>
              <a:rPr lang="en-GB" altLang="de-DE" sz="1800" dirty="0">
                <a:solidFill>
                  <a:srgbClr val="0000FF"/>
                </a:solidFill>
              </a:rPr>
              <a:t>Identify (select)</a:t>
            </a:r>
            <a:r>
              <a:rPr lang="en-GB" altLang="de-DE" sz="1800" dirty="0"/>
              <a:t> </a:t>
            </a:r>
            <a:r>
              <a:rPr lang="en-GB" altLang="de-DE" sz="1800" u="sng" dirty="0"/>
              <a:t>the parents</a:t>
            </a:r>
            <a:r>
              <a:rPr lang="en-GB" altLang="de-DE" sz="1800" dirty="0"/>
              <a:t> of these best hybrids.</a:t>
            </a: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en-GB" altLang="de-DE" sz="1800" dirty="0"/>
              <a:t>4</a:t>
            </a: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en-GB" altLang="de-DE" sz="1800" dirty="0"/>
              <a:t>Employ the parental lines of these best hybrids to </a:t>
            </a:r>
            <a:r>
              <a:rPr lang="en-GB" altLang="de-DE" sz="1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again</a:t>
            </a:r>
            <a:r>
              <a:rPr lang="en-GB" altLang="de-DE" sz="1800" dirty="0"/>
              <a:t> produce (seed for) these best hybrids (by now they are potential cultivars), use this seed to apply for official tests. </a:t>
            </a: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en-GB" altLang="de-DE" sz="1800" dirty="0"/>
              <a:t>5</a:t>
            </a:r>
            <a:br>
              <a:rPr lang="en-GB" altLang="de-DE" sz="1800" dirty="0"/>
            </a:br>
            <a:r>
              <a:rPr lang="en-GB" altLang="de-DE" sz="1800" dirty="0"/>
              <a:t>Have your candidate released as cultivar, convince farmers to grow it, realize return-of-investment and profit </a:t>
            </a:r>
            <a:r>
              <a:rPr lang="en-GB" altLang="de-DE" sz="1800" i="1" dirty="0"/>
              <a:t>via </a:t>
            </a:r>
            <a:r>
              <a:rPr lang="en-GB" altLang="de-DE" sz="1800" dirty="0"/>
              <a:t>royalties (licences; included in seed price; or any other system).</a:t>
            </a:r>
          </a:p>
          <a:p>
            <a:pPr eaLnBrk="1" hangingPunct="1">
              <a:spcBef>
                <a:spcPts val="400"/>
              </a:spcBef>
              <a:buFontTx/>
              <a:buNone/>
            </a:pPr>
            <a:r>
              <a:rPr lang="de-DE" altLang="de-DE" sz="1800" dirty="0">
                <a:solidFill>
                  <a:srgbClr val="FF0000"/>
                </a:solidFill>
              </a:rPr>
              <a:t>*</a:t>
            </a:r>
            <a:r>
              <a:rPr lang="de-DE" altLang="de-DE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see</a:t>
            </a:r>
            <a:r>
              <a:rPr lang="de-DE" altLang="de-D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de-DE" altLang="de-DE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later</a:t>
            </a:r>
            <a:endParaRPr lang="en-GB" altLang="de-DE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Textfeld 1"/>
          <p:cNvSpPr txBox="1"/>
          <p:nvPr/>
        </p:nvSpPr>
        <p:spPr>
          <a:xfrm>
            <a:off x="9396590" y="5144815"/>
            <a:ext cx="2740378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Selec-tion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increasingly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supported by so-called ‚Genomic Prediction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‘.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754070" y="6365558"/>
            <a:ext cx="43793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9F90E8-62D9-4119-8CA4-383249F7E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603" y="2832181"/>
            <a:ext cx="2241466" cy="21327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5FDAF2-4C79-4714-97A2-6967668F8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913" y="562836"/>
            <a:ext cx="2277156" cy="22697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100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bgerundete rechteckige Legende 4"/>
          <p:cNvSpPr/>
          <p:nvPr/>
        </p:nvSpPr>
        <p:spPr>
          <a:xfrm>
            <a:off x="96000" y="45205"/>
            <a:ext cx="11939973" cy="5842127"/>
          </a:xfrm>
          <a:prstGeom prst="wedgeRoundRectCallout">
            <a:avLst>
              <a:gd name="adj1" fmla="val -50595"/>
              <a:gd name="adj2" fmla="val 66044"/>
              <a:gd name="adj3" fmla="val 16667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7" name="Textfeld 5"/>
          <p:cNvSpPr txBox="1"/>
          <p:nvPr/>
        </p:nvSpPr>
        <p:spPr>
          <a:xfrm>
            <a:off x="502779" y="339125"/>
            <a:ext cx="111264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Although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seed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cultivars is produced by controlled crossing (father pollinates mother;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 growing on father and pollen from mother are excluded or avoided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Bestäubungslenkung;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pollination control, pollination management) ...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whereas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seed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cultivars such as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populations are produced without such control but by ‘open’ pollination (according to the natural mode of the plants; approximately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 Mating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 ...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there are, as to realization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GCA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of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Heterosis</a:t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several 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overlaps and similarities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 </a:t>
            </a:r>
            <a:r>
              <a:rPr lang="en-GB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cvs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similarity is that, in Germany, use of farm-saved seed of hybrids and synthetics is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illegal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§§; which genetically makes sense in hybrids and not in synthetics.</a:t>
            </a:r>
          </a:p>
        </p:txBody>
      </p:sp>
      <p:sp>
        <p:nvSpPr>
          <p:cNvPr id="8" name="Textfeld 5">
            <a:extLst>
              <a:ext uri="{FF2B5EF4-FFF2-40B4-BE49-F238E27FC236}">
                <a16:creationId xmlns:a16="http://schemas.microsoft.com/office/drawing/2014/main" id="{14A67007-1908-43E5-96EA-AC28D5D096B6}"/>
              </a:ext>
            </a:extLst>
          </p:cNvPr>
          <p:cNvSpPr txBox="1"/>
          <p:nvPr/>
        </p:nvSpPr>
        <p:spPr>
          <a:xfrm>
            <a:off x="11255602" y="633025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7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spc="-50" dirty="0">
                <a:latin typeface="Arial" panose="020B0604020202020204" pitchFamily="34" charset="0"/>
                <a:cs typeface="Arial" panose="020B0604020202020204" pitchFamily="34" charset="0"/>
              </a:rPr>
              <a:t>Towards a N=5 components-based population (</a:t>
            </a:r>
            <a:r>
              <a:rPr lang="en-GB" sz="2400" spc="-5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‘Synthetic’; </a:t>
            </a:r>
            <a:r>
              <a:rPr lang="de-DE" sz="1600" spc="-50" dirty="0">
                <a:latin typeface="Arial" panose="020B0604020202020204" pitchFamily="34" charset="0"/>
                <a:cs typeface="Arial" panose="020B0604020202020204" pitchFamily="34" charset="0"/>
              </a:rPr>
              <a:t>UNPLAB-BrMeth_Ch12[</a:t>
            </a:r>
            <a:r>
              <a:rPr lang="de-DE" sz="1600" spc="-50" dirty="0" err="1">
                <a:latin typeface="Arial" panose="020B0604020202020204" pitchFamily="34" charset="0"/>
                <a:cs typeface="Arial" panose="020B0604020202020204" pitchFamily="34" charset="0"/>
              </a:rPr>
              <a:t>TheFour</a:t>
            </a:r>
            <a:r>
              <a:rPr lang="de-DE" sz="1600" spc="-50" dirty="0">
                <a:latin typeface="Arial" panose="020B0604020202020204" pitchFamily="34" charset="0"/>
                <a:cs typeface="Arial" panose="020B0604020202020204" pitchFamily="34" charset="0"/>
              </a:rPr>
              <a:t> IV], </a:t>
            </a:r>
            <a:r>
              <a:rPr lang="de-DE" sz="1600" spc="-50" dirty="0" err="1">
                <a:latin typeface="Arial" panose="020B0604020202020204" pitchFamily="34" charset="0"/>
                <a:cs typeface="Arial" panose="020B0604020202020204" pitchFamily="34" charset="0"/>
              </a:rPr>
              <a:t>page</a:t>
            </a:r>
            <a:r>
              <a:rPr lang="de-DE" sz="1600" spc="-50" dirty="0">
                <a:latin typeface="Arial" panose="020B0604020202020204" pitchFamily="34" charset="0"/>
                <a:cs typeface="Arial" panose="020B0604020202020204" pitchFamily="34" charset="0"/>
              </a:rPr>
              <a:t> 10ff.</a:t>
            </a:r>
            <a:r>
              <a:rPr lang="en-GB" sz="2400" spc="-5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sz="10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835" y="554580"/>
            <a:ext cx="12006967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Ideally,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Mating between e.g. 5 inbred lines leads to offspring (offspring population) which is 20/25 = 80% composed from all pair-wise crosses between them and 5/25 = 20% composed from crosses within them (i.e.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selfing; Random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Mating means: “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included”). The Reference Population has N</a:t>
            </a:r>
            <a:r>
              <a:rPr lang="en-GB" baseline="-25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=∞ genotypes and hence, selfing is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absent there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since 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1/∞ = 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Here, probability of selfing is 1/N=1/5. Mind: Crossing between individuals of the same homozygous line is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genetically selfing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the way: 20/25 = (N²-N)/N² =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(N-1)/N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5/25 = N/N² =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1/N.</a:t>
            </a:r>
          </a:p>
        </p:txBody>
      </p:sp>
      <p:pic>
        <p:nvPicPr>
          <p:cNvPr id="9" name="Picture 3" descr="Z:\Promotion\Fotos\Polycross 2014 RH\IMG_8336_cropped_sma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499" y="2089321"/>
            <a:ext cx="8464770" cy="49137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2133600"/>
            <a:ext cx="8594725" cy="2384141"/>
            <a:chOff x="0" y="2133600"/>
            <a:chExt cx="8594725" cy="2384141"/>
          </a:xfrm>
        </p:grpSpPr>
        <p:grpSp>
          <p:nvGrpSpPr>
            <p:cNvPr id="5" name="Group 4"/>
            <p:cNvGrpSpPr/>
            <p:nvPr/>
          </p:nvGrpSpPr>
          <p:grpSpPr>
            <a:xfrm>
              <a:off x="0" y="2254417"/>
              <a:ext cx="8594725" cy="2263324"/>
              <a:chOff x="0" y="2089321"/>
              <a:chExt cx="8594725" cy="2263324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1581858" y="3952535"/>
                <a:ext cx="1185333" cy="4001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000">
                    <a:solidFill>
                      <a:srgbClr val="0000F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µ=50.36</a:t>
                </a:r>
                <a:endParaRPr lang="en-GB" sz="2000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10" name="Object 9"/>
              <p:cNvGraphicFramePr>
                <a:graphicFrameLocks noChangeAspect="1"/>
              </p:cNvGraphicFramePr>
              <p:nvPr/>
            </p:nvGraphicFramePr>
            <p:xfrm>
              <a:off x="0" y="2089321"/>
              <a:ext cx="8594725" cy="18938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4" name="Document" r:id="rId4" imgW="8595191" imgH="1894080" progId="Word.Document.8">
                      <p:link updateAutomatic="1"/>
                    </p:oleObj>
                  </mc:Choice>
                  <mc:Fallback>
                    <p:oleObj name="Document" r:id="rId4" imgW="8595191" imgH="1894080" progId="Word.Document.8">
                      <p:link updateAutomatic="1"/>
                      <p:pic>
                        <p:nvPicPr>
                          <p:cNvPr id="10" name="Object 9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0" y="2089321"/>
                            <a:ext cx="8594725" cy="18938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" name="TextBox 3"/>
            <p:cNvSpPr txBox="1"/>
            <p:nvPr/>
          </p:nvSpPr>
          <p:spPr>
            <a:xfrm>
              <a:off x="77302" y="2133600"/>
              <a:ext cx="3434465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Five</a:t>
              </a:r>
              <a:r>
                <a:rPr lang="en-GB">
                  <a:latin typeface="Arial" panose="020B0604020202020204" pitchFamily="34" charset="0"/>
                  <a:cs typeface="Arial" panose="020B0604020202020204" pitchFamily="34" charset="0"/>
                </a:rPr>
                <a:t> of our 10 parental lines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1316F9B-9F5C-4B70-9F35-04DB6BC224C9}"/>
              </a:ext>
            </a:extLst>
          </p:cNvPr>
          <p:cNvSpPr txBox="1"/>
          <p:nvPr/>
        </p:nvSpPr>
        <p:spPr>
          <a:xfrm>
            <a:off x="10741980" y="2133600"/>
            <a:ext cx="1242873" cy="36933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Brünjes</a:t>
            </a:r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7AD40C07-5979-43A2-9E83-98067B41392F}"/>
              </a:ext>
            </a:extLst>
          </p:cNvPr>
          <p:cNvSpPr txBox="1"/>
          <p:nvPr/>
        </p:nvSpPr>
        <p:spPr>
          <a:xfrm>
            <a:off x="11255602" y="6330255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4CF996-89CE-4AFD-BC63-6BF023D490C3}"/>
              </a:ext>
            </a:extLst>
          </p:cNvPr>
          <p:cNvGrpSpPr/>
          <p:nvPr/>
        </p:nvGrpSpPr>
        <p:grpSpPr>
          <a:xfrm>
            <a:off x="68835" y="2121764"/>
            <a:ext cx="3442932" cy="4634144"/>
            <a:chOff x="68835" y="2121764"/>
            <a:chExt cx="3442932" cy="4634144"/>
          </a:xfrm>
        </p:grpSpPr>
        <p:sp>
          <p:nvSpPr>
            <p:cNvPr id="8" name="TextBox 7"/>
            <p:cNvSpPr txBox="1"/>
            <p:nvPr/>
          </p:nvSpPr>
          <p:spPr>
            <a:xfrm>
              <a:off x="77302" y="4686298"/>
              <a:ext cx="3434465" cy="203132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 know anyway: Data is yield. </a:t>
              </a:r>
              <a:r>
                <a:rPr lang="en-GB" b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Blue</a:t>
              </a:r>
              <a:r>
                <a: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</a:t>
              </a:r>
              <a:r>
                <a:rPr lang="en-GB" i="1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 se </a:t>
              </a:r>
              <a:r>
                <a: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inbred lines ‚themselves‘, 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black</a:t>
              </a:r>
              <a:r>
                <a:rPr lang="en-GB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is yield of all F1s between the lines.  Reciprocals yield same by copy-paste ;-)  and GCA is taken from our 10x10 Diallel.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A909B23-DA60-49FD-B264-9FCB50B93D01}"/>
                </a:ext>
              </a:extLst>
            </p:cNvPr>
            <p:cNvSpPr/>
            <p:nvPr/>
          </p:nvSpPr>
          <p:spPr>
            <a:xfrm>
              <a:off x="68835" y="2121764"/>
              <a:ext cx="3434465" cy="4634144"/>
            </a:xfrm>
            <a:prstGeom prst="rect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85143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N=5 components </a:t>
            </a:r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‘Synthetic’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GCA-relevant features of such population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301" y="4432311"/>
            <a:ext cx="11966532" cy="23083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would be the result? Population Genetics tells the easy answer (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UNPLAB-PopGen_Ch-2[HWE II]; page 4).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If there was no Selection/Mutation/Migration/Drift, then the first offspring from Random Mating (this page) was already in HWE and each further Random Mating (next page) would </a:t>
            </a:r>
            <a:r>
              <a:rPr lang="en-GB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not change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genotype frequencies.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instance … if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initial lines had private alleles at a locus, such as … A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Then the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frequen-cies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these alleles is p=q=r=s=t=20%. The frequency of heterozygotes in HWE is:</a:t>
            </a:r>
            <a:r>
              <a:rPr lang="en-GB" b="1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∑(H)=2pq+2pr+2ps+2pt+2qr+2qs+2qt+2rs+2rt+2st. In short: ∑(H) = 10  ∙2∙0.2∙0.2 = 80%  ... yes, you knew this  ;-). 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Message: These frequencies (80% heterozygotes plus 20% homozygotes) would not change after a second (and third …) ideal random mating.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 we check this?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29967" y="2101476"/>
            <a:ext cx="5154302" cy="203132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if we took these </a:t>
            </a:r>
            <a:r>
              <a:rPr lang="en-GB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F1-hybrids +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lines and propagated this first-offspring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Random Mating) ... then 25 genotypes mate and create 25² = 625  offspring types. These are 25 selfings (selfings of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pure lines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&amp; of F1s); 600 matings are non-selfing-matings (back-crosses &amp; other types of matings). 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01" y="567644"/>
            <a:ext cx="12006967" cy="147732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Ideally, random mating between e.g. 5 inbred lines leads to offspring (offspring populations) which is 20/25 = 80% composed from all pair-wise crosses between them and 5/25 = 20% composed from crosses within them (means selfing). Random mating means: “Selfing included”. The reference population has N=∞ genotypes and hence, selfing is absent there, since 1/∞ = 0. Here, probability of selfing is 1/N=1/5. Mind: Crossing between individuals of the same homozygous line is genetically self-fertilization.  By the way: 20/25 = (N²-N)/N² = (N-1)/N;   5/25 = N/N² = 1/N.</a:t>
            </a:r>
          </a:p>
        </p:txBody>
      </p:sp>
      <p:sp>
        <p:nvSpPr>
          <p:cNvPr id="14" name="Textfeld 5">
            <a:extLst>
              <a:ext uri="{FF2B5EF4-FFF2-40B4-BE49-F238E27FC236}">
                <a16:creationId xmlns:a16="http://schemas.microsoft.com/office/drawing/2014/main" id="{F6AC1F30-074C-4B55-AFA6-5B4B5B6C9B49}"/>
              </a:ext>
            </a:extLst>
          </p:cNvPr>
          <p:cNvSpPr txBox="1"/>
          <p:nvPr/>
        </p:nvSpPr>
        <p:spPr>
          <a:xfrm>
            <a:off x="11215652" y="35524"/>
            <a:ext cx="936398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F003FA3-D0CD-46AE-A58F-374087D7BEF7}"/>
              </a:ext>
            </a:extLst>
          </p:cNvPr>
          <p:cNvGrpSpPr/>
          <p:nvPr/>
        </p:nvGrpSpPr>
        <p:grpSpPr>
          <a:xfrm>
            <a:off x="36420" y="2089321"/>
            <a:ext cx="8594725" cy="2342990"/>
            <a:chOff x="36420" y="2089321"/>
            <a:chExt cx="8594725" cy="23429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0C2A298-FB2A-4AA9-966F-2B263930AFE9}"/>
                </a:ext>
              </a:extLst>
            </p:cNvPr>
            <p:cNvSpPr/>
            <p:nvPr/>
          </p:nvSpPr>
          <p:spPr>
            <a:xfrm>
              <a:off x="77301" y="2109942"/>
              <a:ext cx="3453369" cy="23223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3" descr="Z:\Promotion\Fotos\Polycross 2014 RH\IMG_8336_cropped_small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9499" y="2089321"/>
              <a:ext cx="3263901" cy="20434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2345337" y="4010320"/>
              <a:ext cx="1185333" cy="40011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µ=50.36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2658533" y="2109942"/>
              <a:ext cx="482600" cy="2353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7F01B1C2-7B20-454B-9D23-1254393C79C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62711999"/>
                </p:ext>
              </p:extLst>
            </p:nvPr>
          </p:nvGraphicFramePr>
          <p:xfrm>
            <a:off x="36420" y="2171261"/>
            <a:ext cx="8594725" cy="187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8" name="Document" r:id="rId4" imgW="8595191" imgH="1879350" progId="Word.Document.8">
                    <p:link updateAutomatic="1"/>
                  </p:oleObj>
                </mc:Choice>
                <mc:Fallback>
                  <p:oleObj name="Document" r:id="rId4" imgW="8595191" imgH="1879350" progId="Word.Document.8">
                    <p:link updateAutomatic="1"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6420" y="2171261"/>
                          <a:ext cx="8594725" cy="1879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41112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77302" y="65677"/>
            <a:ext cx="12006967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Shall we check this?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N=5 components-based population (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https://s.gwdg.de/T4zUtT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34746" y="6095580"/>
            <a:ext cx="1185333" cy="4001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µ=50.36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640" y="568008"/>
          <a:ext cx="8575675" cy="579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2" name="Document" r:id="rId3" imgW="8576137" imgH="5797926" progId="Word.Document.8">
                  <p:link updateAutomatic="1"/>
                </p:oleObj>
              </mc:Choice>
              <mc:Fallback>
                <p:oleObj name="Document" r:id="rId3" imgW="8576137" imgH="5797926" progId="Word.Document.8">
                  <p:link updateAutomatic="1"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5640" y="568008"/>
                        <a:ext cx="8575675" cy="579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20451" y="2249279"/>
            <a:ext cx="5263818" cy="4247317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What if we took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lines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&amp; their 20 F1s and random-mated them (again)? What would result? </a:t>
            </a:r>
            <a:r>
              <a: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would happen!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Well. The expected performance would stay the same because the genotype composition would stay the same.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average inbreeding coefficient, µ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would, by the way, stay the same, too.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first random mating (‘5x5’) leads to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= 0.8 ∙ 0.00 + 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 ∙ 1.00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 0.20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second random mating (‘25x25’) leads to (check the patchwork-table):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µ</a:t>
            </a:r>
            <a:r>
              <a:rPr lang="en-GB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=(</a:t>
            </a:r>
            <a:r>
              <a:rPr lang="en-GB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260∙0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+  240∙0.25  +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120∙0.5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5∙1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)/625 = 0.20</a:t>
            </a:r>
          </a:p>
          <a:p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 waste of patience and time to create this patchwork-table just to see ‚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 Change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1577520" y="6365558"/>
            <a:ext cx="614481" cy="46166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fld id="{5B255CE3-06F4-4E80-85AD-A0878CDD5C50}" type="slidenum"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767233" y="576909"/>
            <a:ext cx="3317036" cy="1505336"/>
            <a:chOff x="8767233" y="576909"/>
            <a:chExt cx="3317036" cy="1505336"/>
          </a:xfrm>
        </p:grpSpPr>
        <p:pic>
          <p:nvPicPr>
            <p:cNvPr id="9" name="Picture 3" descr="Z:\Promotion\Fotos\Polycross 2014 RH\IMG_8336_cropped_small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1070" y="576909"/>
              <a:ext cx="2593199" cy="150533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8767233" y="585375"/>
              <a:ext cx="457200" cy="1596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123766" y="5549899"/>
            <a:ext cx="11049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240∙0.25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7734" y="627189"/>
            <a:ext cx="72703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25 x 25</a:t>
            </a:r>
            <a:b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Diallel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0233405" y="3424812"/>
            <a:ext cx="1488662" cy="2188466"/>
            <a:chOff x="10233405" y="3424812"/>
            <a:chExt cx="1488662" cy="2188466"/>
          </a:xfrm>
        </p:grpSpPr>
        <p:cxnSp>
          <p:nvCxnSpPr>
            <p:cNvPr id="17" name="Straight Arrow Connector 16"/>
            <p:cNvCxnSpPr>
              <a:cxnSpLocks/>
            </p:cNvCxnSpPr>
            <p:nvPr/>
          </p:nvCxnSpPr>
          <p:spPr>
            <a:xfrm flipH="1">
              <a:off x="10233405" y="3424812"/>
              <a:ext cx="1018946" cy="1427196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cxnSpLocks/>
            </p:cNvCxnSpPr>
            <p:nvPr/>
          </p:nvCxnSpPr>
          <p:spPr>
            <a:xfrm>
              <a:off x="11252351" y="3424812"/>
              <a:ext cx="469716" cy="2188466"/>
            </a:xfrm>
            <a:prstGeom prst="straightConnector1">
              <a:avLst/>
            </a:prstGeom>
            <a:ln w="38100">
              <a:solidFill>
                <a:srgbClr val="0000FF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115FB36E-E1EF-4A5E-9D74-2173298657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8597" y="562991"/>
            <a:ext cx="2548593" cy="16862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D55F3B1-3514-4129-AD2E-BCF7EBD3B5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98433" y="2127373"/>
            <a:ext cx="1307927" cy="1326156"/>
          </a:xfrm>
          <a:prstGeom prst="rect">
            <a:avLst/>
          </a:prstGeom>
          <a:ln w="38100"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9833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3645</Words>
  <Application>Microsoft Office PowerPoint</Application>
  <PresentationFormat>Widescreen</PresentationFormat>
  <Paragraphs>236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Links</vt:lpstr>
      </vt:variant>
      <vt:variant>
        <vt:i4>12</vt:i4>
      </vt:variant>
      <vt:variant>
        <vt:lpstr>Slide Titles</vt:lpstr>
      </vt:variant>
      <vt:variant>
        <vt:i4>24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Cambria Math</vt:lpstr>
      <vt:lpstr>Office Theme</vt:lpstr>
      <vt:lpstr>file:///C:\Göttingen\W.Link\Daten%20(D)\MODULE\Modul%20PBMGR\Sommer%202018+2019+2020+2021+2022!\2021+2022+2023\GCA%20SCA%20DIALLEL%205-best-lines%202023%20-%20yet%20---%20Syn-2(2)!!.doc</vt:lpstr>
      <vt:lpstr>file:///C:\Göttingen\W.Link\Daten%20(D)\MODULE\Modul%20PBMGR\Sommer%202018+2019+2020+2021+2022!\2021+2022+2023\GCA%20SCA%20DIALLEL%205-best-lines%202023.doc</vt:lpstr>
      <vt:lpstr>file:///C:\Göttingen\W.Link\Daten%20(D)\pdf-Dateien\Für%20Lehre\ab%20Februar%202022\die%20Chapter%20Zuchtmethodik\GCA%20SCA%20DIALLEL%205-best-lines%202023.doc</vt:lpstr>
      <vt:lpstr>file:///C:\Göttingen\W.Link\Daten%20(D)\MODULE\Modul%20PBMGR\Sommer%202018+2019+2020+2021+2022!\2021+2022+2023\GCA%20SCA%20DIALLEL%205-best-lines%202023%20-%20yet%20---%20Syn-2(2)!!.doc</vt:lpstr>
      <vt:lpstr>file:///C:\Göttingen\W.Link\Daten%20(D)\MODULE\Modul%20PBMGR\Sommer%202018+2019+2020+2021+2022!\2021+2022+2023\GCA%20SCA%20DIALLEL%205-best-lines%202023%20-%20yet%20---%20Syn-2(2)!!.doc</vt:lpstr>
      <vt:lpstr>file:///C:\Göttingen\W.Link\Daten%20(D)\MODULE\Modul%20PBMGR\Sommer%202018+2019+2020+2021+2022!\2021+2022+2023\GCA%20SCA%20DIALLEL%205-best-lines%202023%20Legende.doc</vt:lpstr>
      <vt:lpstr>file:///C:\Göttingen\W.Link\Daten%20(D)\MODULE\Modul%20PBMGR\Sommer%202018+2019+2020+2021+2022!\2021+2022\GCA%20SCA%20DIALLEL%20Table%202023.doc</vt:lpstr>
      <vt:lpstr>file:///C:\Göttingen\W.Link\Daten%20(D)\MODULE\Modul%20PBMGR\Sommer%202018+2019+2020+2021+2022!\2021+2022\GCA%20SCA%20DIALLEL%20Table%202023.doc</vt:lpstr>
      <vt:lpstr>file:///C:\Göttingen\W.Link\Daten%20(D)\MODULE\Modul%20PBMGR\Sommer%202018+2019+2020+2021+2022!\2021+2022\GCA%20SCA%20DIALLEL%20Table%202023.doc</vt:lpstr>
      <vt:lpstr>file:///C:\Göttingen\W.Link\Daten%20(D)\MODULE\Modul%20PBMGR\Sommer%202018+2019+2020+2021+2022!\2021+2022\GCA%20SCA%20DIALLEL%20Table%202023.doc</vt:lpstr>
      <vt:lpstr>file:///C:\Göttingen\W.Link\Daten%20(D)\MODULE\Modul%20PBMGR\Sommer%202018+2019+2020+2021+2022!\2021+2022\GCA%20SCA%20DIALLEL%20Table%202023.doc</vt:lpstr>
      <vt:lpstr>file:///C:\Göttingen\W.Link\Daten%20(D)\MODULE\Modul%20PBMGR\Sommer%202018+2019+2020+2021+2022!\2021+2022+2023\Number%20of%20parents%20of%20hybrid%20synthetic.doc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QQQ</dc:creator>
  <cp:lastModifiedBy>Wolfgang</cp:lastModifiedBy>
  <cp:revision>76</cp:revision>
  <dcterms:created xsi:type="dcterms:W3CDTF">2025-02-13T16:14:36Z</dcterms:created>
  <dcterms:modified xsi:type="dcterms:W3CDTF">2026-07-27T13:29:13Z</dcterms:modified>
</cp:coreProperties>
</file>